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4.xml" ContentType="application/vnd.openxmlformats-officedocument.drawingml.diagramLayout+xml"/>
  <Default Extension="wdp" ContentType="image/vnd.ms-photo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docProps/core.xml" ContentType="application/vnd.openxmlformats-package.core-properties+xml"/>
  <Override PartName="/ppt/diagrams/drawing4.xml" ContentType="application/vnd.ms-office.drawingml.diagramDrawing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iagrams/colors2.xml" ContentType="application/vnd.openxmlformats-officedocument.drawingml.diagramColors+xml"/>
  <Override PartName="/ppt/notesSlides/notesSlide1.xml" ContentType="application/vnd.openxmlformats-officedocument.presentationml.notesSlide+xml"/>
  <Override PartName="/ppt/diagrams/drawing3.xml" ContentType="application/vnd.ms-office.drawingml.diagramDrawing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quickStyle3.xml" ContentType="application/vnd.openxmlformats-officedocument.drawingml.diagramStyle+xml"/>
  <Override PartName="/ppt/diagrams/drawing1.xml" ContentType="application/vnd.ms-office.drawingml.diagramDrawing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2" r:id="rId6"/>
    <p:sldId id="263" r:id="rId7"/>
    <p:sldId id="264" r:id="rId8"/>
    <p:sldId id="260" r:id="rId9"/>
    <p:sldId id="261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99"/>
    <a:srgbClr val="00660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70" d="100"/>
          <a:sy n="70" d="100"/>
        </p:scale>
        <p:origin x="-3234" y="-90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5_1">
  <dgm:title val=""/>
  <dgm:desc val=""/>
  <dgm:catLst>
    <dgm:cat type="accent5" pri="11100"/>
  </dgm:catLst>
  <dgm:styleLbl name="node0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5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5">
        <a:alpha val="4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8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5D0757E-2241-406F-9B55-E1A6A8182857}" type="doc">
      <dgm:prSet loTypeId="urn:microsoft.com/office/officeart/2005/8/layout/radial1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E70B1FEF-FBBD-4700-BE9C-36A70D1E8D81}">
      <dgm:prSet phldrT="[Текст]" custT="1"/>
      <dgm:spPr>
        <a:ln>
          <a:solidFill>
            <a:srgbClr val="C00000"/>
          </a:solidFill>
        </a:ln>
      </dgm:spPr>
      <dgm:t>
        <a:bodyPr/>
        <a:lstStyle/>
        <a:p>
          <a:r>
            <a:rPr lang="ru-RU" sz="2400" b="1" dirty="0" smtClean="0"/>
            <a:t>Всего проверок</a:t>
          </a:r>
        </a:p>
        <a:p>
          <a:r>
            <a:rPr lang="ru-RU" sz="4400" b="1" dirty="0" smtClean="0">
              <a:solidFill>
                <a:srgbClr val="FF0000"/>
              </a:solidFill>
            </a:rPr>
            <a:t>62</a:t>
          </a:r>
          <a:endParaRPr lang="ru-RU" sz="4400" b="1" dirty="0">
            <a:solidFill>
              <a:srgbClr val="FF0000"/>
            </a:solidFill>
          </a:endParaRPr>
        </a:p>
      </dgm:t>
    </dgm:pt>
    <dgm:pt modelId="{FA8AFDE2-FC85-4174-9369-8399E74740F9}" type="parTrans" cxnId="{0FB49BBB-F720-45BC-89AD-462224755942}">
      <dgm:prSet/>
      <dgm:spPr/>
      <dgm:t>
        <a:bodyPr/>
        <a:lstStyle/>
        <a:p>
          <a:endParaRPr lang="ru-RU"/>
        </a:p>
      </dgm:t>
    </dgm:pt>
    <dgm:pt modelId="{73FA4749-A0E2-4E02-AECB-9812DC15C4BE}" type="sibTrans" cxnId="{0FB49BBB-F720-45BC-89AD-462224755942}">
      <dgm:prSet/>
      <dgm:spPr/>
      <dgm:t>
        <a:bodyPr/>
        <a:lstStyle/>
        <a:p>
          <a:endParaRPr lang="ru-RU"/>
        </a:p>
      </dgm:t>
    </dgm:pt>
    <dgm:pt modelId="{C0A2E4F4-9F53-4D17-B5C4-0ADC2F2388D2}">
      <dgm:prSet phldrT="[Текст]" custT="1"/>
      <dgm:spPr>
        <a:ln>
          <a:solidFill>
            <a:srgbClr val="00B050"/>
          </a:solidFill>
        </a:ln>
      </dgm:spPr>
      <dgm:t>
        <a:bodyPr/>
        <a:lstStyle/>
        <a:p>
          <a:r>
            <a:rPr lang="ru-RU" sz="1700" dirty="0" smtClean="0"/>
            <a:t>Плановые</a:t>
          </a:r>
        </a:p>
        <a:p>
          <a:r>
            <a:rPr lang="ru-RU" sz="3200" b="1" dirty="0" smtClean="0">
              <a:solidFill>
                <a:srgbClr val="002060"/>
              </a:solidFill>
            </a:rPr>
            <a:t>9</a:t>
          </a:r>
          <a:endParaRPr lang="ru-RU" sz="3200" b="1" dirty="0">
            <a:solidFill>
              <a:srgbClr val="002060"/>
            </a:solidFill>
          </a:endParaRPr>
        </a:p>
      </dgm:t>
    </dgm:pt>
    <dgm:pt modelId="{C9281F2A-D110-44D7-AB60-B9F7CB1D481D}" type="parTrans" cxnId="{28D899FF-3D2E-46CB-8D86-84DB456BB498}">
      <dgm:prSet/>
      <dgm:spPr/>
      <dgm:t>
        <a:bodyPr/>
        <a:lstStyle/>
        <a:p>
          <a:endParaRPr lang="ru-RU"/>
        </a:p>
      </dgm:t>
    </dgm:pt>
    <dgm:pt modelId="{E038068B-42E4-4887-B926-1CFBF92CC245}" type="sibTrans" cxnId="{28D899FF-3D2E-46CB-8D86-84DB456BB498}">
      <dgm:prSet/>
      <dgm:spPr/>
      <dgm:t>
        <a:bodyPr/>
        <a:lstStyle/>
        <a:p>
          <a:endParaRPr lang="ru-RU"/>
        </a:p>
      </dgm:t>
    </dgm:pt>
    <dgm:pt modelId="{1C040DFF-6B1A-4EFD-BB2C-7C2EC8F6540B}">
      <dgm:prSet phldrT="[Текст]" custT="1"/>
      <dgm:spPr>
        <a:ln>
          <a:solidFill>
            <a:srgbClr val="7030A0"/>
          </a:solidFill>
          <a:prstDash val="dash"/>
        </a:ln>
      </dgm:spPr>
      <dgm:t>
        <a:bodyPr/>
        <a:lstStyle/>
        <a:p>
          <a:r>
            <a:rPr lang="ru-RU" sz="1700" dirty="0" smtClean="0"/>
            <a:t>Выездные</a:t>
          </a:r>
        </a:p>
        <a:p>
          <a:r>
            <a:rPr lang="ru-RU" sz="3200" b="1" dirty="0" smtClean="0">
              <a:solidFill>
                <a:srgbClr val="006600"/>
              </a:solidFill>
            </a:rPr>
            <a:t>17</a:t>
          </a:r>
          <a:endParaRPr lang="ru-RU" sz="3200" b="1" dirty="0">
            <a:solidFill>
              <a:srgbClr val="006600"/>
            </a:solidFill>
          </a:endParaRPr>
        </a:p>
      </dgm:t>
    </dgm:pt>
    <dgm:pt modelId="{04A06FDB-0E0F-40B5-B45D-9B0D292A294F}" type="parTrans" cxnId="{5F51353E-915C-4E7F-98A9-FCF5FDB6C583}">
      <dgm:prSet/>
      <dgm:spPr/>
      <dgm:t>
        <a:bodyPr/>
        <a:lstStyle/>
        <a:p>
          <a:endParaRPr lang="ru-RU"/>
        </a:p>
      </dgm:t>
    </dgm:pt>
    <dgm:pt modelId="{45E6E119-2373-41EB-A328-3353FF3E6690}" type="sibTrans" cxnId="{5F51353E-915C-4E7F-98A9-FCF5FDB6C583}">
      <dgm:prSet/>
      <dgm:spPr/>
      <dgm:t>
        <a:bodyPr/>
        <a:lstStyle/>
        <a:p>
          <a:endParaRPr lang="ru-RU"/>
        </a:p>
      </dgm:t>
    </dgm:pt>
    <dgm:pt modelId="{BC34D5B3-F8D9-485E-9A92-FBE6F81FF2FB}">
      <dgm:prSet phldrT="[Текст]" custT="1"/>
      <dgm:spPr>
        <a:ln>
          <a:solidFill>
            <a:srgbClr val="00B050"/>
          </a:solidFill>
        </a:ln>
      </dgm:spPr>
      <dgm:t>
        <a:bodyPr/>
        <a:lstStyle/>
        <a:p>
          <a:r>
            <a:rPr lang="ru-RU" sz="1700" dirty="0" smtClean="0"/>
            <a:t>Внеплановые</a:t>
          </a:r>
        </a:p>
        <a:p>
          <a:r>
            <a:rPr lang="ru-RU" sz="3200" b="1" dirty="0" smtClean="0">
              <a:solidFill>
                <a:srgbClr val="002060"/>
              </a:solidFill>
            </a:rPr>
            <a:t>53</a:t>
          </a:r>
          <a:endParaRPr lang="ru-RU" sz="3200" b="1" dirty="0">
            <a:solidFill>
              <a:srgbClr val="002060"/>
            </a:solidFill>
          </a:endParaRPr>
        </a:p>
      </dgm:t>
    </dgm:pt>
    <dgm:pt modelId="{F815C629-5EEB-4B72-9D3D-B0D71C2A5908}" type="parTrans" cxnId="{D77CB73F-2B2B-44A6-9B53-F41EB0BC69AA}">
      <dgm:prSet/>
      <dgm:spPr/>
      <dgm:t>
        <a:bodyPr/>
        <a:lstStyle/>
        <a:p>
          <a:endParaRPr lang="ru-RU"/>
        </a:p>
      </dgm:t>
    </dgm:pt>
    <dgm:pt modelId="{A55AA1A5-9207-4462-BC11-99D459457816}" type="sibTrans" cxnId="{D77CB73F-2B2B-44A6-9B53-F41EB0BC69AA}">
      <dgm:prSet/>
      <dgm:spPr/>
      <dgm:t>
        <a:bodyPr/>
        <a:lstStyle/>
        <a:p>
          <a:endParaRPr lang="ru-RU"/>
        </a:p>
      </dgm:t>
    </dgm:pt>
    <dgm:pt modelId="{07106770-06CC-461B-920E-B5D62618A6B7}">
      <dgm:prSet phldrT="[Текст]" custT="1"/>
      <dgm:spPr>
        <a:ln>
          <a:solidFill>
            <a:srgbClr val="7030A0"/>
          </a:solidFill>
          <a:prstDash val="dash"/>
        </a:ln>
      </dgm:spPr>
      <dgm:t>
        <a:bodyPr/>
        <a:lstStyle/>
        <a:p>
          <a:r>
            <a:rPr lang="ru-RU" sz="1700" dirty="0" smtClean="0"/>
            <a:t>Документарные</a:t>
          </a:r>
        </a:p>
        <a:p>
          <a:r>
            <a:rPr lang="ru-RU" sz="3200" b="1" dirty="0" smtClean="0">
              <a:solidFill>
                <a:srgbClr val="006600"/>
              </a:solidFill>
            </a:rPr>
            <a:t>45</a:t>
          </a:r>
          <a:endParaRPr lang="ru-RU" sz="3200" b="1" dirty="0">
            <a:solidFill>
              <a:srgbClr val="006600"/>
            </a:solidFill>
          </a:endParaRPr>
        </a:p>
      </dgm:t>
    </dgm:pt>
    <dgm:pt modelId="{7F282F40-6412-4135-AF83-37B4D211264B}" type="parTrans" cxnId="{0C25D57C-F50C-4E24-A91F-98AD60D6F87B}">
      <dgm:prSet/>
      <dgm:spPr/>
      <dgm:t>
        <a:bodyPr/>
        <a:lstStyle/>
        <a:p>
          <a:endParaRPr lang="ru-RU"/>
        </a:p>
      </dgm:t>
    </dgm:pt>
    <dgm:pt modelId="{EAE76D85-2FDB-40D8-93CB-72224619A4B0}" type="sibTrans" cxnId="{0C25D57C-F50C-4E24-A91F-98AD60D6F87B}">
      <dgm:prSet/>
      <dgm:spPr/>
      <dgm:t>
        <a:bodyPr/>
        <a:lstStyle/>
        <a:p>
          <a:endParaRPr lang="ru-RU"/>
        </a:p>
      </dgm:t>
    </dgm:pt>
    <dgm:pt modelId="{557ABA69-2ABF-4F62-9C20-CDBE26F9436F}" type="pres">
      <dgm:prSet presAssocID="{45D0757E-2241-406F-9B55-E1A6A8182857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5B1C9AE-4FCF-4BB0-BF97-8D34DC073620}" type="pres">
      <dgm:prSet presAssocID="{E70B1FEF-FBBD-4700-BE9C-36A70D1E8D81}" presName="centerShape" presStyleLbl="node0" presStyleIdx="0" presStyleCnt="1" custScaleX="174540" custLinFactNeighborY="1366"/>
      <dgm:spPr/>
      <dgm:t>
        <a:bodyPr/>
        <a:lstStyle/>
        <a:p>
          <a:endParaRPr lang="ru-RU"/>
        </a:p>
      </dgm:t>
    </dgm:pt>
    <dgm:pt modelId="{D7F82BC1-8CE0-4CE4-9713-939AF9FA4809}" type="pres">
      <dgm:prSet presAssocID="{C9281F2A-D110-44D7-AB60-B9F7CB1D481D}" presName="Name9" presStyleLbl="parChTrans1D2" presStyleIdx="0" presStyleCnt="4"/>
      <dgm:spPr/>
      <dgm:t>
        <a:bodyPr/>
        <a:lstStyle/>
        <a:p>
          <a:endParaRPr lang="ru-RU"/>
        </a:p>
      </dgm:t>
    </dgm:pt>
    <dgm:pt modelId="{AFAC9DAD-9192-46F7-B901-0BC04A1923D8}" type="pres">
      <dgm:prSet presAssocID="{C9281F2A-D110-44D7-AB60-B9F7CB1D481D}" presName="connTx" presStyleLbl="parChTrans1D2" presStyleIdx="0" presStyleCnt="4"/>
      <dgm:spPr/>
      <dgm:t>
        <a:bodyPr/>
        <a:lstStyle/>
        <a:p>
          <a:endParaRPr lang="ru-RU"/>
        </a:p>
      </dgm:t>
    </dgm:pt>
    <dgm:pt modelId="{9B14B648-607C-4CCC-9DDE-430241EBA05F}" type="pres">
      <dgm:prSet presAssocID="{C0A2E4F4-9F53-4D17-B5C4-0ADC2F2388D2}" presName="node" presStyleLbl="node1" presStyleIdx="0" presStyleCnt="4" custScaleX="127461" custScaleY="7533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6DC3CA2-C2DE-4DC0-98C1-6B391AF6131E}" type="pres">
      <dgm:prSet presAssocID="{04A06FDB-0E0F-40B5-B45D-9B0D292A294F}" presName="Name9" presStyleLbl="parChTrans1D2" presStyleIdx="1" presStyleCnt="4"/>
      <dgm:spPr/>
      <dgm:t>
        <a:bodyPr/>
        <a:lstStyle/>
        <a:p>
          <a:endParaRPr lang="ru-RU"/>
        </a:p>
      </dgm:t>
    </dgm:pt>
    <dgm:pt modelId="{EAC977B2-BC46-4EFB-8526-AED35583B85E}" type="pres">
      <dgm:prSet presAssocID="{04A06FDB-0E0F-40B5-B45D-9B0D292A294F}" presName="connTx" presStyleLbl="parChTrans1D2" presStyleIdx="1" presStyleCnt="4"/>
      <dgm:spPr/>
      <dgm:t>
        <a:bodyPr/>
        <a:lstStyle/>
        <a:p>
          <a:endParaRPr lang="ru-RU"/>
        </a:p>
      </dgm:t>
    </dgm:pt>
    <dgm:pt modelId="{D8E1925A-9798-4E36-8A56-FAF9D8E1A22B}" type="pres">
      <dgm:prSet presAssocID="{1C040DFF-6B1A-4EFD-BB2C-7C2EC8F6540B}" presName="node" presStyleLbl="node1" presStyleIdx="1" presStyleCnt="4" custScaleX="154459" custScaleY="101657" custRadScaleRad="150591" custRadScaleInc="314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C60242C-81B3-44A5-B266-C51873815F7B}" type="pres">
      <dgm:prSet presAssocID="{F815C629-5EEB-4B72-9D3D-B0D71C2A5908}" presName="Name9" presStyleLbl="parChTrans1D2" presStyleIdx="2" presStyleCnt="4"/>
      <dgm:spPr/>
      <dgm:t>
        <a:bodyPr/>
        <a:lstStyle/>
        <a:p>
          <a:endParaRPr lang="ru-RU"/>
        </a:p>
      </dgm:t>
    </dgm:pt>
    <dgm:pt modelId="{51C1252A-B736-4635-A3D3-F29666FA2C16}" type="pres">
      <dgm:prSet presAssocID="{F815C629-5EEB-4B72-9D3D-B0D71C2A5908}" presName="connTx" presStyleLbl="parChTrans1D2" presStyleIdx="2" presStyleCnt="4"/>
      <dgm:spPr/>
      <dgm:t>
        <a:bodyPr/>
        <a:lstStyle/>
        <a:p>
          <a:endParaRPr lang="ru-RU"/>
        </a:p>
      </dgm:t>
    </dgm:pt>
    <dgm:pt modelId="{71844CBD-726E-4236-825F-CE638988476E}" type="pres">
      <dgm:prSet presAssocID="{BC34D5B3-F8D9-485E-9A92-FBE6F81FF2FB}" presName="node" presStyleLbl="node1" presStyleIdx="2" presStyleCnt="4" custScaleX="135273" custScaleY="8340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13CB8A8-DD63-4DCB-8041-5F9B4DBA4A02}" type="pres">
      <dgm:prSet presAssocID="{7F282F40-6412-4135-AF83-37B4D211264B}" presName="Name9" presStyleLbl="parChTrans1D2" presStyleIdx="3" presStyleCnt="4"/>
      <dgm:spPr/>
      <dgm:t>
        <a:bodyPr/>
        <a:lstStyle/>
        <a:p>
          <a:endParaRPr lang="ru-RU"/>
        </a:p>
      </dgm:t>
    </dgm:pt>
    <dgm:pt modelId="{2229A2C7-F803-4ABA-8A02-4D750E7A86E2}" type="pres">
      <dgm:prSet presAssocID="{7F282F40-6412-4135-AF83-37B4D211264B}" presName="connTx" presStyleLbl="parChTrans1D2" presStyleIdx="3" presStyleCnt="4"/>
      <dgm:spPr/>
      <dgm:t>
        <a:bodyPr/>
        <a:lstStyle/>
        <a:p>
          <a:endParaRPr lang="ru-RU"/>
        </a:p>
      </dgm:t>
    </dgm:pt>
    <dgm:pt modelId="{AB050142-73D3-4F08-95A7-1B3160392AF7}" type="pres">
      <dgm:prSet presAssocID="{07106770-06CC-461B-920E-B5D62618A6B7}" presName="node" presStyleLbl="node1" presStyleIdx="3" presStyleCnt="4" custScaleX="155510" custScaleY="96011" custRadScaleRad="154169" custRadScaleInc="-59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5F51353E-915C-4E7F-98A9-FCF5FDB6C583}" srcId="{E70B1FEF-FBBD-4700-BE9C-36A70D1E8D81}" destId="{1C040DFF-6B1A-4EFD-BB2C-7C2EC8F6540B}" srcOrd="1" destOrd="0" parTransId="{04A06FDB-0E0F-40B5-B45D-9B0D292A294F}" sibTransId="{45E6E119-2373-41EB-A328-3353FF3E6690}"/>
    <dgm:cxn modelId="{DC165694-4F60-4DE7-8444-96B83B9B9D82}" type="presOf" srcId="{C0A2E4F4-9F53-4D17-B5C4-0ADC2F2388D2}" destId="{9B14B648-607C-4CCC-9DDE-430241EBA05F}" srcOrd="0" destOrd="0" presId="urn:microsoft.com/office/officeart/2005/8/layout/radial1"/>
    <dgm:cxn modelId="{4A6C3A96-6DAA-4381-B2C3-7A37BCFCB4E6}" type="presOf" srcId="{C9281F2A-D110-44D7-AB60-B9F7CB1D481D}" destId="{AFAC9DAD-9192-46F7-B901-0BC04A1923D8}" srcOrd="1" destOrd="0" presId="urn:microsoft.com/office/officeart/2005/8/layout/radial1"/>
    <dgm:cxn modelId="{68BF5AC2-23A4-4F7C-B793-33B17EDA1427}" type="presOf" srcId="{F815C629-5EEB-4B72-9D3D-B0D71C2A5908}" destId="{EC60242C-81B3-44A5-B266-C51873815F7B}" srcOrd="0" destOrd="0" presId="urn:microsoft.com/office/officeart/2005/8/layout/radial1"/>
    <dgm:cxn modelId="{8DDF0C37-2977-4389-8937-3658420CA6A3}" type="presOf" srcId="{7F282F40-6412-4135-AF83-37B4D211264B}" destId="{2229A2C7-F803-4ABA-8A02-4D750E7A86E2}" srcOrd="1" destOrd="0" presId="urn:microsoft.com/office/officeart/2005/8/layout/radial1"/>
    <dgm:cxn modelId="{05AEF862-C4D0-4E70-AB75-9A917A5ECB8A}" type="presOf" srcId="{45D0757E-2241-406F-9B55-E1A6A8182857}" destId="{557ABA69-2ABF-4F62-9C20-CDBE26F9436F}" srcOrd="0" destOrd="0" presId="urn:microsoft.com/office/officeart/2005/8/layout/radial1"/>
    <dgm:cxn modelId="{0FB49BBB-F720-45BC-89AD-462224755942}" srcId="{45D0757E-2241-406F-9B55-E1A6A8182857}" destId="{E70B1FEF-FBBD-4700-BE9C-36A70D1E8D81}" srcOrd="0" destOrd="0" parTransId="{FA8AFDE2-FC85-4174-9369-8399E74740F9}" sibTransId="{73FA4749-A0E2-4E02-AECB-9812DC15C4BE}"/>
    <dgm:cxn modelId="{83DCEBB5-7677-4C84-A3A6-0E4CF04F9D88}" type="presOf" srcId="{7F282F40-6412-4135-AF83-37B4D211264B}" destId="{813CB8A8-DD63-4DCB-8041-5F9B4DBA4A02}" srcOrd="0" destOrd="0" presId="urn:microsoft.com/office/officeart/2005/8/layout/radial1"/>
    <dgm:cxn modelId="{CC190262-AF36-4355-AF36-ED30F0A254EF}" type="presOf" srcId="{E70B1FEF-FBBD-4700-BE9C-36A70D1E8D81}" destId="{35B1C9AE-4FCF-4BB0-BF97-8D34DC073620}" srcOrd="0" destOrd="0" presId="urn:microsoft.com/office/officeart/2005/8/layout/radial1"/>
    <dgm:cxn modelId="{D77CB73F-2B2B-44A6-9B53-F41EB0BC69AA}" srcId="{E70B1FEF-FBBD-4700-BE9C-36A70D1E8D81}" destId="{BC34D5B3-F8D9-485E-9A92-FBE6F81FF2FB}" srcOrd="2" destOrd="0" parTransId="{F815C629-5EEB-4B72-9D3D-B0D71C2A5908}" sibTransId="{A55AA1A5-9207-4462-BC11-99D459457816}"/>
    <dgm:cxn modelId="{02E3CDFB-1B86-4F90-9813-B96CD9E93E57}" type="presOf" srcId="{BC34D5B3-F8D9-485E-9A92-FBE6F81FF2FB}" destId="{71844CBD-726E-4236-825F-CE638988476E}" srcOrd="0" destOrd="0" presId="urn:microsoft.com/office/officeart/2005/8/layout/radial1"/>
    <dgm:cxn modelId="{BE72E872-16D6-47D5-AFA8-47E206D0AA98}" type="presOf" srcId="{1C040DFF-6B1A-4EFD-BB2C-7C2EC8F6540B}" destId="{D8E1925A-9798-4E36-8A56-FAF9D8E1A22B}" srcOrd="0" destOrd="0" presId="urn:microsoft.com/office/officeart/2005/8/layout/radial1"/>
    <dgm:cxn modelId="{325AAB78-3820-47EA-8FDA-EC9DB9E2ED55}" type="presOf" srcId="{04A06FDB-0E0F-40B5-B45D-9B0D292A294F}" destId="{F6DC3CA2-C2DE-4DC0-98C1-6B391AF6131E}" srcOrd="0" destOrd="0" presId="urn:microsoft.com/office/officeart/2005/8/layout/radial1"/>
    <dgm:cxn modelId="{912FACE2-D655-453C-A5A5-D0AB1870CA6B}" type="presOf" srcId="{C9281F2A-D110-44D7-AB60-B9F7CB1D481D}" destId="{D7F82BC1-8CE0-4CE4-9713-939AF9FA4809}" srcOrd="0" destOrd="0" presId="urn:microsoft.com/office/officeart/2005/8/layout/radial1"/>
    <dgm:cxn modelId="{585D8223-2983-4E03-B7DB-BCB062D9D498}" type="presOf" srcId="{07106770-06CC-461B-920E-B5D62618A6B7}" destId="{AB050142-73D3-4F08-95A7-1B3160392AF7}" srcOrd="0" destOrd="0" presId="urn:microsoft.com/office/officeart/2005/8/layout/radial1"/>
    <dgm:cxn modelId="{E954F6CA-F078-4270-B536-375F4F534CD3}" type="presOf" srcId="{F815C629-5EEB-4B72-9D3D-B0D71C2A5908}" destId="{51C1252A-B736-4635-A3D3-F29666FA2C16}" srcOrd="1" destOrd="0" presId="urn:microsoft.com/office/officeart/2005/8/layout/radial1"/>
    <dgm:cxn modelId="{597BF9DB-BF6F-49EF-8E3D-F36408A79ABF}" type="presOf" srcId="{04A06FDB-0E0F-40B5-B45D-9B0D292A294F}" destId="{EAC977B2-BC46-4EFB-8526-AED35583B85E}" srcOrd="1" destOrd="0" presId="urn:microsoft.com/office/officeart/2005/8/layout/radial1"/>
    <dgm:cxn modelId="{0C25D57C-F50C-4E24-A91F-98AD60D6F87B}" srcId="{E70B1FEF-FBBD-4700-BE9C-36A70D1E8D81}" destId="{07106770-06CC-461B-920E-B5D62618A6B7}" srcOrd="3" destOrd="0" parTransId="{7F282F40-6412-4135-AF83-37B4D211264B}" sibTransId="{EAE76D85-2FDB-40D8-93CB-72224619A4B0}"/>
    <dgm:cxn modelId="{28D899FF-3D2E-46CB-8D86-84DB456BB498}" srcId="{E70B1FEF-FBBD-4700-BE9C-36A70D1E8D81}" destId="{C0A2E4F4-9F53-4D17-B5C4-0ADC2F2388D2}" srcOrd="0" destOrd="0" parTransId="{C9281F2A-D110-44D7-AB60-B9F7CB1D481D}" sibTransId="{E038068B-42E4-4887-B926-1CFBF92CC245}"/>
    <dgm:cxn modelId="{33F0EE29-8E61-4F33-8946-7FD8BD069C4A}" type="presParOf" srcId="{557ABA69-2ABF-4F62-9C20-CDBE26F9436F}" destId="{35B1C9AE-4FCF-4BB0-BF97-8D34DC073620}" srcOrd="0" destOrd="0" presId="urn:microsoft.com/office/officeart/2005/8/layout/radial1"/>
    <dgm:cxn modelId="{05E08628-2D4D-4BB5-AC38-B62F7FE6E7E0}" type="presParOf" srcId="{557ABA69-2ABF-4F62-9C20-CDBE26F9436F}" destId="{D7F82BC1-8CE0-4CE4-9713-939AF9FA4809}" srcOrd="1" destOrd="0" presId="urn:microsoft.com/office/officeart/2005/8/layout/radial1"/>
    <dgm:cxn modelId="{D6D5A336-5220-4F11-A24B-AB20477B6CCF}" type="presParOf" srcId="{D7F82BC1-8CE0-4CE4-9713-939AF9FA4809}" destId="{AFAC9DAD-9192-46F7-B901-0BC04A1923D8}" srcOrd="0" destOrd="0" presId="urn:microsoft.com/office/officeart/2005/8/layout/radial1"/>
    <dgm:cxn modelId="{FABE2C68-0409-4944-AA9F-8D01D37A5C88}" type="presParOf" srcId="{557ABA69-2ABF-4F62-9C20-CDBE26F9436F}" destId="{9B14B648-607C-4CCC-9DDE-430241EBA05F}" srcOrd="2" destOrd="0" presId="urn:microsoft.com/office/officeart/2005/8/layout/radial1"/>
    <dgm:cxn modelId="{339B9B48-45DA-49BA-87A3-00DC54A1E81A}" type="presParOf" srcId="{557ABA69-2ABF-4F62-9C20-CDBE26F9436F}" destId="{F6DC3CA2-C2DE-4DC0-98C1-6B391AF6131E}" srcOrd="3" destOrd="0" presId="urn:microsoft.com/office/officeart/2005/8/layout/radial1"/>
    <dgm:cxn modelId="{2A0583D3-43E3-4D12-9BE8-DC9FDCE815B3}" type="presParOf" srcId="{F6DC3CA2-C2DE-4DC0-98C1-6B391AF6131E}" destId="{EAC977B2-BC46-4EFB-8526-AED35583B85E}" srcOrd="0" destOrd="0" presId="urn:microsoft.com/office/officeart/2005/8/layout/radial1"/>
    <dgm:cxn modelId="{F014F0A4-F657-4C93-BDAF-F0A208DC0B26}" type="presParOf" srcId="{557ABA69-2ABF-4F62-9C20-CDBE26F9436F}" destId="{D8E1925A-9798-4E36-8A56-FAF9D8E1A22B}" srcOrd="4" destOrd="0" presId="urn:microsoft.com/office/officeart/2005/8/layout/radial1"/>
    <dgm:cxn modelId="{A13447C2-0A60-4A1B-A5ED-B0C582D850AB}" type="presParOf" srcId="{557ABA69-2ABF-4F62-9C20-CDBE26F9436F}" destId="{EC60242C-81B3-44A5-B266-C51873815F7B}" srcOrd="5" destOrd="0" presId="urn:microsoft.com/office/officeart/2005/8/layout/radial1"/>
    <dgm:cxn modelId="{3234B467-43C1-4E33-A7B0-98D9FF921207}" type="presParOf" srcId="{EC60242C-81B3-44A5-B266-C51873815F7B}" destId="{51C1252A-B736-4635-A3D3-F29666FA2C16}" srcOrd="0" destOrd="0" presId="urn:microsoft.com/office/officeart/2005/8/layout/radial1"/>
    <dgm:cxn modelId="{45230D3A-9310-4AC5-B46C-AAF3721D8744}" type="presParOf" srcId="{557ABA69-2ABF-4F62-9C20-CDBE26F9436F}" destId="{71844CBD-726E-4236-825F-CE638988476E}" srcOrd="6" destOrd="0" presId="urn:microsoft.com/office/officeart/2005/8/layout/radial1"/>
    <dgm:cxn modelId="{5EC67689-58E0-4B4F-A003-B48EFF63565D}" type="presParOf" srcId="{557ABA69-2ABF-4F62-9C20-CDBE26F9436F}" destId="{813CB8A8-DD63-4DCB-8041-5F9B4DBA4A02}" srcOrd="7" destOrd="0" presId="urn:microsoft.com/office/officeart/2005/8/layout/radial1"/>
    <dgm:cxn modelId="{E11B9326-55DB-4EA9-8A93-27893F65F108}" type="presParOf" srcId="{813CB8A8-DD63-4DCB-8041-5F9B4DBA4A02}" destId="{2229A2C7-F803-4ABA-8A02-4D750E7A86E2}" srcOrd="0" destOrd="0" presId="urn:microsoft.com/office/officeart/2005/8/layout/radial1"/>
    <dgm:cxn modelId="{7D853264-462D-49AC-A9E4-24CC8ABE94B6}" type="presParOf" srcId="{557ABA69-2ABF-4F62-9C20-CDBE26F9436F}" destId="{AB050142-73D3-4F08-95A7-1B3160392AF7}" srcOrd="8" destOrd="0" presId="urn:microsoft.com/office/officeart/2005/8/layout/radial1"/>
  </dgm:cxnLst>
  <dgm:bg/>
  <dgm:whole/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D4F4A46-334C-4F89-8445-16A19CC81BF1}" type="doc">
      <dgm:prSet loTypeId="urn:microsoft.com/office/officeart/2005/8/layout/chevron2" loCatId="list" qsTypeId="urn:microsoft.com/office/officeart/2005/8/quickstyle/simple1" qsCatId="simple" csTypeId="urn:microsoft.com/office/officeart/2005/8/colors/colorful1#1" csCatId="colorful" phldr="1"/>
      <dgm:spPr/>
      <dgm:t>
        <a:bodyPr/>
        <a:lstStyle/>
        <a:p>
          <a:endParaRPr lang="ru-RU"/>
        </a:p>
      </dgm:t>
    </dgm:pt>
    <dgm:pt modelId="{AE209E6F-AD97-486D-905F-64AF88A49E5E}">
      <dgm:prSet phldrT="[Текст]" custT="1"/>
      <dgm:spPr/>
      <dgm:t>
        <a:bodyPr/>
        <a:lstStyle/>
        <a:p>
          <a:r>
            <a:rPr lang="ru-RU" sz="4000" b="1" smtClean="0"/>
            <a:t>1</a:t>
          </a:r>
          <a:endParaRPr lang="ru-RU" sz="4000" b="1" dirty="0"/>
        </a:p>
      </dgm:t>
    </dgm:pt>
    <dgm:pt modelId="{2B79FCB1-5CCB-47A2-82D6-42EEAAD10342}" type="parTrans" cxnId="{B94769CA-A900-49A8-828D-10B02BFD0A0A}">
      <dgm:prSet/>
      <dgm:spPr/>
      <dgm:t>
        <a:bodyPr/>
        <a:lstStyle/>
        <a:p>
          <a:endParaRPr lang="ru-RU"/>
        </a:p>
      </dgm:t>
    </dgm:pt>
    <dgm:pt modelId="{64862692-ACF6-46F8-B1AF-759708164ED1}" type="sibTrans" cxnId="{B94769CA-A900-49A8-828D-10B02BFD0A0A}">
      <dgm:prSet/>
      <dgm:spPr/>
      <dgm:t>
        <a:bodyPr/>
        <a:lstStyle/>
        <a:p>
          <a:endParaRPr lang="ru-RU"/>
        </a:p>
      </dgm:t>
    </dgm:pt>
    <dgm:pt modelId="{EA950D6C-38C6-4A31-B603-656E5F8021A8}">
      <dgm:prSet phldrT="[Текст]"/>
      <dgm:spPr/>
      <dgm:t>
        <a:bodyPr/>
        <a:lstStyle/>
        <a:p>
          <a:r>
            <a:rPr lang="ru-RU" dirty="0" smtClean="0">
              <a:solidFill>
                <a:srgbClr val="0070C0"/>
              </a:solidFill>
            </a:rPr>
            <a:t>По оплате труда</a:t>
          </a:r>
          <a:endParaRPr lang="ru-RU" dirty="0">
            <a:solidFill>
              <a:srgbClr val="0070C0"/>
            </a:solidFill>
          </a:endParaRPr>
        </a:p>
      </dgm:t>
    </dgm:pt>
    <dgm:pt modelId="{2A4DB7EC-83EF-47A7-9B59-3BCD38B5F561}" type="parTrans" cxnId="{9B7F3C6E-5CD9-4D3C-AF1D-F2F12E1FCADA}">
      <dgm:prSet/>
      <dgm:spPr/>
      <dgm:t>
        <a:bodyPr/>
        <a:lstStyle/>
        <a:p>
          <a:endParaRPr lang="ru-RU"/>
        </a:p>
      </dgm:t>
    </dgm:pt>
    <dgm:pt modelId="{9A197E44-684E-4329-B69B-33ADE5A5277D}" type="sibTrans" cxnId="{9B7F3C6E-5CD9-4D3C-AF1D-F2F12E1FCADA}">
      <dgm:prSet/>
      <dgm:spPr/>
      <dgm:t>
        <a:bodyPr/>
        <a:lstStyle/>
        <a:p>
          <a:endParaRPr lang="ru-RU"/>
        </a:p>
      </dgm:t>
    </dgm:pt>
    <dgm:pt modelId="{241CBC8B-E6AD-4B9F-99EA-542AEE02C369}">
      <dgm:prSet phldrT="[Текст]" custT="1"/>
      <dgm:spPr/>
      <dgm:t>
        <a:bodyPr/>
        <a:lstStyle/>
        <a:p>
          <a:r>
            <a:rPr lang="ru-RU" sz="4000" b="1" smtClean="0"/>
            <a:t>59</a:t>
          </a:r>
          <a:endParaRPr lang="ru-RU" sz="4000" b="1" dirty="0"/>
        </a:p>
      </dgm:t>
    </dgm:pt>
    <dgm:pt modelId="{4D0EE27A-EDE5-467B-9BF7-0248029FE8A7}" type="parTrans" cxnId="{B2216C25-3C59-4082-9857-901782E55786}">
      <dgm:prSet/>
      <dgm:spPr/>
      <dgm:t>
        <a:bodyPr/>
        <a:lstStyle/>
        <a:p>
          <a:endParaRPr lang="ru-RU"/>
        </a:p>
      </dgm:t>
    </dgm:pt>
    <dgm:pt modelId="{5F05866C-834E-417E-8D88-CBA8904A3C61}" type="sibTrans" cxnId="{B2216C25-3C59-4082-9857-901782E55786}">
      <dgm:prSet/>
      <dgm:spPr/>
      <dgm:t>
        <a:bodyPr/>
        <a:lstStyle/>
        <a:p>
          <a:endParaRPr lang="ru-RU"/>
        </a:p>
      </dgm:t>
    </dgm:pt>
    <dgm:pt modelId="{BAB1D2B4-ECBE-49EA-95C9-ABC844C38FBD}">
      <dgm:prSet phldrT="[Текст]"/>
      <dgm:spPr/>
      <dgm:t>
        <a:bodyPr/>
        <a:lstStyle/>
        <a:p>
          <a:r>
            <a:rPr lang="ru-RU" dirty="0" smtClean="0">
              <a:solidFill>
                <a:schemeClr val="accent3">
                  <a:lumMod val="75000"/>
                </a:schemeClr>
              </a:solidFill>
            </a:rPr>
            <a:t>По охране труда</a:t>
          </a:r>
          <a:endParaRPr lang="ru-RU" dirty="0">
            <a:solidFill>
              <a:schemeClr val="accent3">
                <a:lumMod val="75000"/>
              </a:schemeClr>
            </a:solidFill>
          </a:endParaRPr>
        </a:p>
      </dgm:t>
    </dgm:pt>
    <dgm:pt modelId="{782371DB-70BF-4D9F-BA87-5E59BA4B9B1B}" type="parTrans" cxnId="{3966A572-EB65-4C50-A7E2-FBA6F7A72934}">
      <dgm:prSet/>
      <dgm:spPr/>
      <dgm:t>
        <a:bodyPr/>
        <a:lstStyle/>
        <a:p>
          <a:endParaRPr lang="ru-RU"/>
        </a:p>
      </dgm:t>
    </dgm:pt>
    <dgm:pt modelId="{5A71556F-25C8-4BE2-A34F-B7542DD0E9A0}" type="sibTrans" cxnId="{3966A572-EB65-4C50-A7E2-FBA6F7A72934}">
      <dgm:prSet/>
      <dgm:spPr/>
      <dgm:t>
        <a:bodyPr/>
        <a:lstStyle/>
        <a:p>
          <a:endParaRPr lang="ru-RU"/>
        </a:p>
      </dgm:t>
    </dgm:pt>
    <dgm:pt modelId="{E23B0991-FF6B-468A-8E06-FFFE8239560E}">
      <dgm:prSet phldrT="[Текст]" custT="1"/>
      <dgm:spPr/>
      <dgm:t>
        <a:bodyPr/>
        <a:lstStyle/>
        <a:p>
          <a:r>
            <a:rPr lang="ru-RU" sz="4000" b="1" smtClean="0"/>
            <a:t>35</a:t>
          </a:r>
          <a:endParaRPr lang="ru-RU" sz="4000" b="1" dirty="0"/>
        </a:p>
      </dgm:t>
    </dgm:pt>
    <dgm:pt modelId="{2BE5A403-58E2-4B42-94BA-CBB161A83BD2}" type="parTrans" cxnId="{5AAB58B3-025B-477C-B1D0-CFBD72974265}">
      <dgm:prSet/>
      <dgm:spPr/>
      <dgm:t>
        <a:bodyPr/>
        <a:lstStyle/>
        <a:p>
          <a:endParaRPr lang="ru-RU"/>
        </a:p>
      </dgm:t>
    </dgm:pt>
    <dgm:pt modelId="{F451B480-A8E2-4410-B384-32C27C73F891}" type="sibTrans" cxnId="{5AAB58B3-025B-477C-B1D0-CFBD72974265}">
      <dgm:prSet/>
      <dgm:spPr/>
      <dgm:t>
        <a:bodyPr/>
        <a:lstStyle/>
        <a:p>
          <a:endParaRPr lang="ru-RU"/>
        </a:p>
      </dgm:t>
    </dgm:pt>
    <dgm:pt modelId="{8B062E74-5B1A-403C-B1BD-A1AFDBE8AE55}">
      <dgm:prSet phldrT="[Текст]"/>
      <dgm:spPr/>
      <dgm:t>
        <a:bodyPr/>
        <a:lstStyle/>
        <a:p>
          <a:r>
            <a:rPr lang="ru-RU" dirty="0" smtClean="0">
              <a:solidFill>
                <a:schemeClr val="accent4">
                  <a:lumMod val="75000"/>
                </a:schemeClr>
              </a:solidFill>
            </a:rPr>
            <a:t>По другим вопросам</a:t>
          </a:r>
          <a:endParaRPr lang="ru-RU" dirty="0">
            <a:solidFill>
              <a:schemeClr val="accent4">
                <a:lumMod val="75000"/>
              </a:schemeClr>
            </a:solidFill>
          </a:endParaRPr>
        </a:p>
      </dgm:t>
    </dgm:pt>
    <dgm:pt modelId="{AB31D51A-F79F-4D80-945B-5CAD44AA5684}" type="parTrans" cxnId="{36D54281-17B4-475D-BB0D-C2700B3EC590}">
      <dgm:prSet/>
      <dgm:spPr/>
      <dgm:t>
        <a:bodyPr/>
        <a:lstStyle/>
        <a:p>
          <a:endParaRPr lang="ru-RU"/>
        </a:p>
      </dgm:t>
    </dgm:pt>
    <dgm:pt modelId="{2827B33E-302E-4983-9205-FA5682C838AE}" type="sibTrans" cxnId="{36D54281-17B4-475D-BB0D-C2700B3EC590}">
      <dgm:prSet/>
      <dgm:spPr/>
      <dgm:t>
        <a:bodyPr/>
        <a:lstStyle/>
        <a:p>
          <a:endParaRPr lang="ru-RU"/>
        </a:p>
      </dgm:t>
    </dgm:pt>
    <dgm:pt modelId="{CD40C7C8-3215-4A58-8499-E71C239533F8}" type="pres">
      <dgm:prSet presAssocID="{AD4F4A46-334C-4F89-8445-16A19CC81BF1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E91AEB5-12DD-438F-A5FC-7D0A4F676B7F}" type="pres">
      <dgm:prSet presAssocID="{AE209E6F-AD97-486D-905F-64AF88A49E5E}" presName="composite" presStyleCnt="0"/>
      <dgm:spPr/>
    </dgm:pt>
    <dgm:pt modelId="{6A3533FD-72A6-440B-94E4-8DA407768B46}" type="pres">
      <dgm:prSet presAssocID="{AE209E6F-AD97-486D-905F-64AF88A49E5E}" presName="parentText" presStyleLbl="alignNode1" presStyleIdx="0" presStyleCnt="3" custLinFactNeighborY="-21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E03668F-666C-47A5-B188-B46003349A22}" type="pres">
      <dgm:prSet presAssocID="{AE209E6F-AD97-486D-905F-64AF88A49E5E}" presName="descendantText" presStyleLbl="alignAcc1" presStyleIdx="0" presStyleCnt="3" custAng="21321874" custLinFactNeighborX="16" custLinFactNeighborY="-2409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A7CE7A6-E9AA-4D98-B4ED-F25D86801AB7}" type="pres">
      <dgm:prSet presAssocID="{64862692-ACF6-46F8-B1AF-759708164ED1}" presName="sp" presStyleCnt="0"/>
      <dgm:spPr/>
    </dgm:pt>
    <dgm:pt modelId="{E62FD2DA-0A3E-4285-872E-97081562BBB4}" type="pres">
      <dgm:prSet presAssocID="{241CBC8B-E6AD-4B9F-99EA-542AEE02C369}" presName="composite" presStyleCnt="0"/>
      <dgm:spPr/>
    </dgm:pt>
    <dgm:pt modelId="{226E21DD-E928-48AB-B860-B80F783ACC41}" type="pres">
      <dgm:prSet presAssocID="{241CBC8B-E6AD-4B9F-99EA-542AEE02C369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5AC4071-844C-4514-A33F-70B7019E40E4}" type="pres">
      <dgm:prSet presAssocID="{241CBC8B-E6AD-4B9F-99EA-542AEE02C369}" presName="descendantText" presStyleLbl="alignAcc1" presStyleIdx="1" presStyleCnt="3" custAng="21330979" custLinFactNeighborX="-88" custLinFactNeighborY="-2024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BA9C069-9318-4F7D-915D-EA23EA64CD99}" type="pres">
      <dgm:prSet presAssocID="{5F05866C-834E-417E-8D88-CBA8904A3C61}" presName="sp" presStyleCnt="0"/>
      <dgm:spPr/>
    </dgm:pt>
    <dgm:pt modelId="{BD2F7617-2409-47A6-90CB-559113507D4E}" type="pres">
      <dgm:prSet presAssocID="{E23B0991-FF6B-468A-8E06-FFFE8239560E}" presName="composite" presStyleCnt="0"/>
      <dgm:spPr/>
    </dgm:pt>
    <dgm:pt modelId="{DADC81B4-C188-478F-80E5-A61609B36475}" type="pres">
      <dgm:prSet presAssocID="{E23B0991-FF6B-468A-8E06-FFFE8239560E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7867457-8B42-4071-81E1-D2549538CEA0}" type="pres">
      <dgm:prSet presAssocID="{E23B0991-FF6B-468A-8E06-FFFE8239560E}" presName="descendantText" presStyleLbl="alignAcc1" presStyleIdx="2" presStyleCnt="3" custAng="21381175" custLinFactNeighborX="-86" custLinFactNeighborY="-1928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015FAD99-8202-4922-9BCC-4D3903AF19A6}" type="presOf" srcId="{AE209E6F-AD97-486D-905F-64AF88A49E5E}" destId="{6A3533FD-72A6-440B-94E4-8DA407768B46}" srcOrd="0" destOrd="0" presId="urn:microsoft.com/office/officeart/2005/8/layout/chevron2"/>
    <dgm:cxn modelId="{5AAB58B3-025B-477C-B1D0-CFBD72974265}" srcId="{AD4F4A46-334C-4F89-8445-16A19CC81BF1}" destId="{E23B0991-FF6B-468A-8E06-FFFE8239560E}" srcOrd="2" destOrd="0" parTransId="{2BE5A403-58E2-4B42-94BA-CBB161A83BD2}" sibTransId="{F451B480-A8E2-4410-B384-32C27C73F891}"/>
    <dgm:cxn modelId="{3966A572-EB65-4C50-A7E2-FBA6F7A72934}" srcId="{241CBC8B-E6AD-4B9F-99EA-542AEE02C369}" destId="{BAB1D2B4-ECBE-49EA-95C9-ABC844C38FBD}" srcOrd="0" destOrd="0" parTransId="{782371DB-70BF-4D9F-BA87-5E59BA4B9B1B}" sibTransId="{5A71556F-25C8-4BE2-A34F-B7542DD0E9A0}"/>
    <dgm:cxn modelId="{B2216C25-3C59-4082-9857-901782E55786}" srcId="{AD4F4A46-334C-4F89-8445-16A19CC81BF1}" destId="{241CBC8B-E6AD-4B9F-99EA-542AEE02C369}" srcOrd="1" destOrd="0" parTransId="{4D0EE27A-EDE5-467B-9BF7-0248029FE8A7}" sibTransId="{5F05866C-834E-417E-8D88-CBA8904A3C61}"/>
    <dgm:cxn modelId="{2CCE85B0-E03F-4D4D-820D-0B0F5393856E}" type="presOf" srcId="{E23B0991-FF6B-468A-8E06-FFFE8239560E}" destId="{DADC81B4-C188-478F-80E5-A61609B36475}" srcOrd="0" destOrd="0" presId="urn:microsoft.com/office/officeart/2005/8/layout/chevron2"/>
    <dgm:cxn modelId="{1407B7EF-D70A-4761-99C0-0BBD41C6F5E9}" type="presOf" srcId="{EA950D6C-38C6-4A31-B603-656E5F8021A8}" destId="{AE03668F-666C-47A5-B188-B46003349A22}" srcOrd="0" destOrd="0" presId="urn:microsoft.com/office/officeart/2005/8/layout/chevron2"/>
    <dgm:cxn modelId="{6437AE9E-181A-4A05-87F2-B4E51861AE69}" type="presOf" srcId="{8B062E74-5B1A-403C-B1BD-A1AFDBE8AE55}" destId="{67867457-8B42-4071-81E1-D2549538CEA0}" srcOrd="0" destOrd="0" presId="urn:microsoft.com/office/officeart/2005/8/layout/chevron2"/>
    <dgm:cxn modelId="{0DA5C4D6-07D6-4844-BF83-A3A59450C973}" type="presOf" srcId="{AD4F4A46-334C-4F89-8445-16A19CC81BF1}" destId="{CD40C7C8-3215-4A58-8499-E71C239533F8}" srcOrd="0" destOrd="0" presId="urn:microsoft.com/office/officeart/2005/8/layout/chevron2"/>
    <dgm:cxn modelId="{9B7F3C6E-5CD9-4D3C-AF1D-F2F12E1FCADA}" srcId="{AE209E6F-AD97-486D-905F-64AF88A49E5E}" destId="{EA950D6C-38C6-4A31-B603-656E5F8021A8}" srcOrd="0" destOrd="0" parTransId="{2A4DB7EC-83EF-47A7-9B59-3BCD38B5F561}" sibTransId="{9A197E44-684E-4329-B69B-33ADE5A5277D}"/>
    <dgm:cxn modelId="{9E4F1322-54FE-401D-B58C-5860C4EAAD95}" type="presOf" srcId="{BAB1D2B4-ECBE-49EA-95C9-ABC844C38FBD}" destId="{35AC4071-844C-4514-A33F-70B7019E40E4}" srcOrd="0" destOrd="0" presId="urn:microsoft.com/office/officeart/2005/8/layout/chevron2"/>
    <dgm:cxn modelId="{36D54281-17B4-475D-BB0D-C2700B3EC590}" srcId="{E23B0991-FF6B-468A-8E06-FFFE8239560E}" destId="{8B062E74-5B1A-403C-B1BD-A1AFDBE8AE55}" srcOrd="0" destOrd="0" parTransId="{AB31D51A-F79F-4D80-945B-5CAD44AA5684}" sibTransId="{2827B33E-302E-4983-9205-FA5682C838AE}"/>
    <dgm:cxn modelId="{B94769CA-A900-49A8-828D-10B02BFD0A0A}" srcId="{AD4F4A46-334C-4F89-8445-16A19CC81BF1}" destId="{AE209E6F-AD97-486D-905F-64AF88A49E5E}" srcOrd="0" destOrd="0" parTransId="{2B79FCB1-5CCB-47A2-82D6-42EEAAD10342}" sibTransId="{64862692-ACF6-46F8-B1AF-759708164ED1}"/>
    <dgm:cxn modelId="{981CC4E3-6FFA-47F5-B3A3-4DC70A8CF60F}" type="presOf" srcId="{241CBC8B-E6AD-4B9F-99EA-542AEE02C369}" destId="{226E21DD-E928-48AB-B860-B80F783ACC41}" srcOrd="0" destOrd="0" presId="urn:microsoft.com/office/officeart/2005/8/layout/chevron2"/>
    <dgm:cxn modelId="{3A281AD3-6CAB-49A4-9036-D47B9618F4D4}" type="presParOf" srcId="{CD40C7C8-3215-4A58-8499-E71C239533F8}" destId="{3E91AEB5-12DD-438F-A5FC-7D0A4F676B7F}" srcOrd="0" destOrd="0" presId="urn:microsoft.com/office/officeart/2005/8/layout/chevron2"/>
    <dgm:cxn modelId="{23D8A24C-3E91-4E76-8FAF-C32DB4E30031}" type="presParOf" srcId="{3E91AEB5-12DD-438F-A5FC-7D0A4F676B7F}" destId="{6A3533FD-72A6-440B-94E4-8DA407768B46}" srcOrd="0" destOrd="0" presId="urn:microsoft.com/office/officeart/2005/8/layout/chevron2"/>
    <dgm:cxn modelId="{E7D51C6B-9E85-4896-9F08-D41B2ABE8596}" type="presParOf" srcId="{3E91AEB5-12DD-438F-A5FC-7D0A4F676B7F}" destId="{AE03668F-666C-47A5-B188-B46003349A22}" srcOrd="1" destOrd="0" presId="urn:microsoft.com/office/officeart/2005/8/layout/chevron2"/>
    <dgm:cxn modelId="{96CA6808-AB89-46B0-A854-B74C05307FEA}" type="presParOf" srcId="{CD40C7C8-3215-4A58-8499-E71C239533F8}" destId="{8A7CE7A6-E9AA-4D98-B4ED-F25D86801AB7}" srcOrd="1" destOrd="0" presId="urn:microsoft.com/office/officeart/2005/8/layout/chevron2"/>
    <dgm:cxn modelId="{7FE652E7-81EF-48CC-A52D-01865914120F}" type="presParOf" srcId="{CD40C7C8-3215-4A58-8499-E71C239533F8}" destId="{E62FD2DA-0A3E-4285-872E-97081562BBB4}" srcOrd="2" destOrd="0" presId="urn:microsoft.com/office/officeart/2005/8/layout/chevron2"/>
    <dgm:cxn modelId="{F2A95E9A-E279-4DB8-BDAB-60361DBE9162}" type="presParOf" srcId="{E62FD2DA-0A3E-4285-872E-97081562BBB4}" destId="{226E21DD-E928-48AB-B860-B80F783ACC41}" srcOrd="0" destOrd="0" presId="urn:microsoft.com/office/officeart/2005/8/layout/chevron2"/>
    <dgm:cxn modelId="{DD6667FF-E4C8-44C9-8411-D3211BC6DE6E}" type="presParOf" srcId="{E62FD2DA-0A3E-4285-872E-97081562BBB4}" destId="{35AC4071-844C-4514-A33F-70B7019E40E4}" srcOrd="1" destOrd="0" presId="urn:microsoft.com/office/officeart/2005/8/layout/chevron2"/>
    <dgm:cxn modelId="{BD2EB022-6AD8-4E47-A199-07DA1128F0C9}" type="presParOf" srcId="{CD40C7C8-3215-4A58-8499-E71C239533F8}" destId="{3BA9C069-9318-4F7D-915D-EA23EA64CD99}" srcOrd="3" destOrd="0" presId="urn:microsoft.com/office/officeart/2005/8/layout/chevron2"/>
    <dgm:cxn modelId="{130FCC88-C2E3-4E63-976F-355AEF4694EB}" type="presParOf" srcId="{CD40C7C8-3215-4A58-8499-E71C239533F8}" destId="{BD2F7617-2409-47A6-90CB-559113507D4E}" srcOrd="4" destOrd="0" presId="urn:microsoft.com/office/officeart/2005/8/layout/chevron2"/>
    <dgm:cxn modelId="{29A16F90-B13F-4E43-A5F1-0AC2B4A3D022}" type="presParOf" srcId="{BD2F7617-2409-47A6-90CB-559113507D4E}" destId="{DADC81B4-C188-478F-80E5-A61609B36475}" srcOrd="0" destOrd="0" presId="urn:microsoft.com/office/officeart/2005/8/layout/chevron2"/>
    <dgm:cxn modelId="{088A7542-A44A-4054-9447-6F9FFDBB9204}" type="presParOf" srcId="{BD2F7617-2409-47A6-90CB-559113507D4E}" destId="{67867457-8B42-4071-81E1-D2549538CEA0}" srcOrd="1" destOrd="0" presId="urn:microsoft.com/office/officeart/2005/8/layout/chevron2"/>
  </dgm:cxnLst>
  <dgm:bg/>
  <dgm:whole/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CC4DD2BA-CA75-4F9E-B2F9-428D85E7887A}" type="doc">
      <dgm:prSet loTypeId="urn:microsoft.com/office/officeart/2005/8/layout/process2" loCatId="process" qsTypeId="urn:microsoft.com/office/officeart/2005/8/quickstyle/simple1" qsCatId="simple" csTypeId="urn:microsoft.com/office/officeart/2005/8/colors/accent3_2" csCatId="accent3" phldr="1"/>
      <dgm:spPr/>
      <dgm:t>
        <a:bodyPr/>
        <a:lstStyle/>
        <a:p>
          <a:endParaRPr lang="ru-RU"/>
        </a:p>
      </dgm:t>
    </dgm:pt>
    <dgm:pt modelId="{502286F2-DBF2-49E2-8F78-0211D38973A4}">
      <dgm:prSet phldrT="[Текст]" custT="1"/>
      <dgm:spPr/>
      <dgm:t>
        <a:bodyPr/>
        <a:lstStyle/>
        <a:p>
          <a:pPr indent="457200" algn="just"/>
          <a:r>
            <a:rPr lang="ru-RU" sz="2200" b="0" dirty="0" smtClean="0"/>
            <a:t>Государственной инспекцией труда в Чукотском автономном округе в </a:t>
          </a:r>
          <a:r>
            <a:rPr lang="en-US" sz="2200" b="0" dirty="0" smtClean="0"/>
            <a:t>I </a:t>
          </a:r>
          <a:r>
            <a:rPr lang="ru-RU" sz="2200" b="0" dirty="0" smtClean="0"/>
            <a:t>квартале 2018 года была организована работа по организации и проведению внеплановых проверок соблюдения требований трудового законодательства и иных нормативных правовых актов, содержащих нормы трудового права, в хозяйствующих субъектах, в целях легализации трудовых отношений. </a:t>
          </a:r>
          <a:endParaRPr lang="ru-RU" sz="2200" b="0" dirty="0"/>
        </a:p>
      </dgm:t>
    </dgm:pt>
    <dgm:pt modelId="{AC40A0E8-F224-48A9-8216-F5B14BB3A8C0}" type="parTrans" cxnId="{A5B53E92-511A-40F0-9EBF-5D254C786098}">
      <dgm:prSet/>
      <dgm:spPr/>
      <dgm:t>
        <a:bodyPr/>
        <a:lstStyle/>
        <a:p>
          <a:endParaRPr lang="ru-RU"/>
        </a:p>
      </dgm:t>
    </dgm:pt>
    <dgm:pt modelId="{23CDC6CE-4127-4FAC-93EC-9446A65FCDD2}" type="sibTrans" cxnId="{A5B53E92-511A-40F0-9EBF-5D254C786098}">
      <dgm:prSet/>
      <dgm:spPr/>
      <dgm:t>
        <a:bodyPr/>
        <a:lstStyle/>
        <a:p>
          <a:endParaRPr lang="ru-RU"/>
        </a:p>
      </dgm:t>
    </dgm:pt>
    <dgm:pt modelId="{CF5E0C53-7148-4907-9C5A-AEDA13952A35}">
      <dgm:prSet custT="1"/>
      <dgm:spPr/>
      <dgm:t>
        <a:bodyPr/>
        <a:lstStyle/>
        <a:p>
          <a:pPr algn="just"/>
          <a:r>
            <a:rPr lang="ru-RU" sz="2200" dirty="0" smtClean="0"/>
            <a:t>Следует отметить, что в соответствии со статьей 15 Трудового кодекса РФ заключение гражданско-правовых договоров, фактически регулирующих трудовые отношения между работником и работодателем, не допускается. </a:t>
          </a:r>
          <a:endParaRPr lang="ru-RU" sz="2200" dirty="0"/>
        </a:p>
      </dgm:t>
    </dgm:pt>
    <dgm:pt modelId="{C4C9CC39-BC22-430B-8CE6-75628BD58315}" type="parTrans" cxnId="{BC9A7AEE-A645-443D-9C5A-7FD8AAD451C1}">
      <dgm:prSet/>
      <dgm:spPr/>
      <dgm:t>
        <a:bodyPr/>
        <a:lstStyle/>
        <a:p>
          <a:endParaRPr lang="ru-RU"/>
        </a:p>
      </dgm:t>
    </dgm:pt>
    <dgm:pt modelId="{82D3F15F-FFF9-4EE6-90D7-1018E931FD3C}" type="sibTrans" cxnId="{BC9A7AEE-A645-443D-9C5A-7FD8AAD451C1}">
      <dgm:prSet/>
      <dgm:spPr/>
      <dgm:t>
        <a:bodyPr/>
        <a:lstStyle/>
        <a:p>
          <a:endParaRPr lang="ru-RU"/>
        </a:p>
      </dgm:t>
    </dgm:pt>
    <dgm:pt modelId="{AFC6BC94-D66E-4482-9870-CC73026E8280}">
      <dgm:prSet custT="1"/>
      <dgm:spPr/>
      <dgm:t>
        <a:bodyPr/>
        <a:lstStyle/>
        <a:p>
          <a:pPr algn="just"/>
          <a:r>
            <a:rPr lang="ru-RU" sz="2200" b="0" dirty="0" smtClean="0"/>
            <a:t>В ходе проведения плановых и внеплановых проверок нарушений в данном направлении не выявлено.</a:t>
          </a:r>
          <a:endParaRPr lang="ru-RU" sz="2200" b="0" dirty="0"/>
        </a:p>
      </dgm:t>
    </dgm:pt>
    <dgm:pt modelId="{2A7383C3-C66C-4354-86C9-AA9DA3DE6570}" type="parTrans" cxnId="{AF3750F4-600D-4472-84AA-FCB2D93669D3}">
      <dgm:prSet/>
      <dgm:spPr/>
      <dgm:t>
        <a:bodyPr/>
        <a:lstStyle/>
        <a:p>
          <a:endParaRPr lang="ru-RU"/>
        </a:p>
      </dgm:t>
    </dgm:pt>
    <dgm:pt modelId="{61850E90-0277-4732-96A2-4A65C1066406}" type="sibTrans" cxnId="{AF3750F4-600D-4472-84AA-FCB2D93669D3}">
      <dgm:prSet/>
      <dgm:spPr/>
      <dgm:t>
        <a:bodyPr/>
        <a:lstStyle/>
        <a:p>
          <a:endParaRPr lang="ru-RU"/>
        </a:p>
      </dgm:t>
    </dgm:pt>
    <dgm:pt modelId="{84042872-FF24-4273-BD16-E2277E31FD5D}" type="pres">
      <dgm:prSet presAssocID="{CC4DD2BA-CA75-4F9E-B2F9-428D85E7887A}" presName="linearFlow" presStyleCnt="0">
        <dgm:presLayoutVars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B33EDD4B-D6BE-4BE1-B376-57E629A906C2}" type="pres">
      <dgm:prSet presAssocID="{502286F2-DBF2-49E2-8F78-0211D38973A4}" presName="node" presStyleLbl="node1" presStyleIdx="0" presStyleCnt="3" custScaleX="135036" custScaleY="12718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1658E38-00B7-41C2-B3FB-60DE69F43510}" type="pres">
      <dgm:prSet presAssocID="{23CDC6CE-4127-4FAC-93EC-9446A65FCDD2}" presName="sibTrans" presStyleLbl="sibTrans2D1" presStyleIdx="0" presStyleCnt="2"/>
      <dgm:spPr/>
      <dgm:t>
        <a:bodyPr/>
        <a:lstStyle/>
        <a:p>
          <a:endParaRPr lang="ru-RU"/>
        </a:p>
      </dgm:t>
    </dgm:pt>
    <dgm:pt modelId="{F1C1FAFE-6447-40C0-8728-C76418223E55}" type="pres">
      <dgm:prSet presAssocID="{23CDC6CE-4127-4FAC-93EC-9446A65FCDD2}" presName="connectorText" presStyleLbl="sibTrans2D1" presStyleIdx="0" presStyleCnt="2"/>
      <dgm:spPr/>
      <dgm:t>
        <a:bodyPr/>
        <a:lstStyle/>
        <a:p>
          <a:endParaRPr lang="ru-RU"/>
        </a:p>
      </dgm:t>
    </dgm:pt>
    <dgm:pt modelId="{98DE86B1-90B4-4724-B14A-388C5DF7CBCD}" type="pres">
      <dgm:prSet presAssocID="{AFC6BC94-D66E-4482-9870-CC73026E8280}" presName="node" presStyleLbl="node1" presStyleIdx="1" presStyleCnt="3" custScaleX="135036" custScaleY="54659" custLinFactNeighborX="0" custLinFactNeighborY="-1823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4985E39-DD91-4F00-98CF-D0111948F45D}" type="pres">
      <dgm:prSet presAssocID="{61850E90-0277-4732-96A2-4A65C1066406}" presName="sibTrans" presStyleLbl="sibTrans2D1" presStyleIdx="1" presStyleCnt="2"/>
      <dgm:spPr/>
      <dgm:t>
        <a:bodyPr/>
        <a:lstStyle/>
        <a:p>
          <a:endParaRPr lang="ru-RU"/>
        </a:p>
      </dgm:t>
    </dgm:pt>
    <dgm:pt modelId="{63EEFB8C-6153-4F10-B5BF-8B094DACCB8F}" type="pres">
      <dgm:prSet presAssocID="{61850E90-0277-4732-96A2-4A65C1066406}" presName="connectorText" presStyleLbl="sibTrans2D1" presStyleIdx="1" presStyleCnt="2"/>
      <dgm:spPr/>
      <dgm:t>
        <a:bodyPr/>
        <a:lstStyle/>
        <a:p>
          <a:endParaRPr lang="ru-RU"/>
        </a:p>
      </dgm:t>
    </dgm:pt>
    <dgm:pt modelId="{A1978CF9-5220-46DF-AA80-38D87A79D5AB}" type="pres">
      <dgm:prSet presAssocID="{CF5E0C53-7148-4907-9C5A-AEDA13952A35}" presName="node" presStyleLbl="node1" presStyleIdx="2" presStyleCnt="3" custScaleX="135521" custScaleY="81355" custLinFactNeighborX="1686" custLinFactNeighborY="-3376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AF3750F4-600D-4472-84AA-FCB2D93669D3}" srcId="{CC4DD2BA-CA75-4F9E-B2F9-428D85E7887A}" destId="{AFC6BC94-D66E-4482-9870-CC73026E8280}" srcOrd="1" destOrd="0" parTransId="{2A7383C3-C66C-4354-86C9-AA9DA3DE6570}" sibTransId="{61850E90-0277-4732-96A2-4A65C1066406}"/>
    <dgm:cxn modelId="{1DD047D6-8C9C-4A63-99FA-930B609905C7}" type="presOf" srcId="{CC4DD2BA-CA75-4F9E-B2F9-428D85E7887A}" destId="{84042872-FF24-4273-BD16-E2277E31FD5D}" srcOrd="0" destOrd="0" presId="urn:microsoft.com/office/officeart/2005/8/layout/process2"/>
    <dgm:cxn modelId="{152725BE-C81C-4F46-9B1C-564400680EC0}" type="presOf" srcId="{23CDC6CE-4127-4FAC-93EC-9446A65FCDD2}" destId="{51658E38-00B7-41C2-B3FB-60DE69F43510}" srcOrd="0" destOrd="0" presId="urn:microsoft.com/office/officeart/2005/8/layout/process2"/>
    <dgm:cxn modelId="{A7ABF086-1BEA-4274-9AF0-4744FDFBCBB6}" type="presOf" srcId="{23CDC6CE-4127-4FAC-93EC-9446A65FCDD2}" destId="{F1C1FAFE-6447-40C0-8728-C76418223E55}" srcOrd="1" destOrd="0" presId="urn:microsoft.com/office/officeart/2005/8/layout/process2"/>
    <dgm:cxn modelId="{8CC97CA2-EE73-48BE-8ABC-0DBCCBB3CBCC}" type="presOf" srcId="{61850E90-0277-4732-96A2-4A65C1066406}" destId="{64985E39-DD91-4F00-98CF-D0111948F45D}" srcOrd="0" destOrd="0" presId="urn:microsoft.com/office/officeart/2005/8/layout/process2"/>
    <dgm:cxn modelId="{A699557C-B61E-4C02-AB3D-BDEF7C974401}" type="presOf" srcId="{502286F2-DBF2-49E2-8F78-0211D38973A4}" destId="{B33EDD4B-D6BE-4BE1-B376-57E629A906C2}" srcOrd="0" destOrd="0" presId="urn:microsoft.com/office/officeart/2005/8/layout/process2"/>
    <dgm:cxn modelId="{BC9A7AEE-A645-443D-9C5A-7FD8AAD451C1}" srcId="{CC4DD2BA-CA75-4F9E-B2F9-428D85E7887A}" destId="{CF5E0C53-7148-4907-9C5A-AEDA13952A35}" srcOrd="2" destOrd="0" parTransId="{C4C9CC39-BC22-430B-8CE6-75628BD58315}" sibTransId="{82D3F15F-FFF9-4EE6-90D7-1018E931FD3C}"/>
    <dgm:cxn modelId="{08FE84AA-CB90-4CE6-98A4-CE0154D82A06}" type="presOf" srcId="{AFC6BC94-D66E-4482-9870-CC73026E8280}" destId="{98DE86B1-90B4-4724-B14A-388C5DF7CBCD}" srcOrd="0" destOrd="0" presId="urn:microsoft.com/office/officeart/2005/8/layout/process2"/>
    <dgm:cxn modelId="{DA28A3F8-A555-453F-9AA6-D8C00937A92F}" type="presOf" srcId="{CF5E0C53-7148-4907-9C5A-AEDA13952A35}" destId="{A1978CF9-5220-46DF-AA80-38D87A79D5AB}" srcOrd="0" destOrd="0" presId="urn:microsoft.com/office/officeart/2005/8/layout/process2"/>
    <dgm:cxn modelId="{27E9649E-4DE1-40B7-A98B-063A8EEA224C}" type="presOf" srcId="{61850E90-0277-4732-96A2-4A65C1066406}" destId="{63EEFB8C-6153-4F10-B5BF-8B094DACCB8F}" srcOrd="1" destOrd="0" presId="urn:microsoft.com/office/officeart/2005/8/layout/process2"/>
    <dgm:cxn modelId="{A5B53E92-511A-40F0-9EBF-5D254C786098}" srcId="{CC4DD2BA-CA75-4F9E-B2F9-428D85E7887A}" destId="{502286F2-DBF2-49E2-8F78-0211D38973A4}" srcOrd="0" destOrd="0" parTransId="{AC40A0E8-F224-48A9-8216-F5B14BB3A8C0}" sibTransId="{23CDC6CE-4127-4FAC-93EC-9446A65FCDD2}"/>
    <dgm:cxn modelId="{F7D0F2BF-8781-4D23-9C11-33FCC4FB86F6}" type="presParOf" srcId="{84042872-FF24-4273-BD16-E2277E31FD5D}" destId="{B33EDD4B-D6BE-4BE1-B376-57E629A906C2}" srcOrd="0" destOrd="0" presId="urn:microsoft.com/office/officeart/2005/8/layout/process2"/>
    <dgm:cxn modelId="{5577A557-579F-4180-9BEB-CCD55439A84E}" type="presParOf" srcId="{84042872-FF24-4273-BD16-E2277E31FD5D}" destId="{51658E38-00B7-41C2-B3FB-60DE69F43510}" srcOrd="1" destOrd="0" presId="urn:microsoft.com/office/officeart/2005/8/layout/process2"/>
    <dgm:cxn modelId="{BD31BEC0-CCED-4049-8BC4-ED36CB42481A}" type="presParOf" srcId="{51658E38-00B7-41C2-B3FB-60DE69F43510}" destId="{F1C1FAFE-6447-40C0-8728-C76418223E55}" srcOrd="0" destOrd="0" presId="urn:microsoft.com/office/officeart/2005/8/layout/process2"/>
    <dgm:cxn modelId="{80A8431C-C7C5-45BA-B06D-75E3BBB7D172}" type="presParOf" srcId="{84042872-FF24-4273-BD16-E2277E31FD5D}" destId="{98DE86B1-90B4-4724-B14A-388C5DF7CBCD}" srcOrd="2" destOrd="0" presId="urn:microsoft.com/office/officeart/2005/8/layout/process2"/>
    <dgm:cxn modelId="{0D5293F1-7760-4C77-8177-AAC7D645EDC8}" type="presParOf" srcId="{84042872-FF24-4273-BD16-E2277E31FD5D}" destId="{64985E39-DD91-4F00-98CF-D0111948F45D}" srcOrd="3" destOrd="0" presId="urn:microsoft.com/office/officeart/2005/8/layout/process2"/>
    <dgm:cxn modelId="{C6EB2E08-3BA2-41A8-8824-58EF176195EE}" type="presParOf" srcId="{64985E39-DD91-4F00-98CF-D0111948F45D}" destId="{63EEFB8C-6153-4F10-B5BF-8B094DACCB8F}" srcOrd="0" destOrd="0" presId="urn:microsoft.com/office/officeart/2005/8/layout/process2"/>
    <dgm:cxn modelId="{EA44BB13-9B19-4DB6-B93E-CE606619BACF}" type="presParOf" srcId="{84042872-FF24-4273-BD16-E2277E31FD5D}" destId="{A1978CF9-5220-46DF-AA80-38D87A79D5AB}" srcOrd="4" destOrd="0" presId="urn:microsoft.com/office/officeart/2005/8/layout/process2"/>
  </dgm:cxnLst>
  <dgm:bg/>
  <dgm:whole/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F0B8D755-FD6C-4694-AF57-D3208A27636A}" type="doc">
      <dgm:prSet loTypeId="urn:microsoft.com/office/officeart/2005/8/layout/vList6" loCatId="list" qsTypeId="urn:microsoft.com/office/officeart/2005/8/quickstyle/simple1" qsCatId="simple" csTypeId="urn:microsoft.com/office/officeart/2005/8/colors/accent5_1" csCatId="accent5" phldr="1"/>
      <dgm:spPr/>
      <dgm:t>
        <a:bodyPr/>
        <a:lstStyle/>
        <a:p>
          <a:endParaRPr lang="ru-RU"/>
        </a:p>
      </dgm:t>
    </dgm:pt>
    <dgm:pt modelId="{C91772E4-4E8B-4382-AEB0-8CB6C98AE701}">
      <dgm:prSet phldrT="[Текст]"/>
      <dgm:spPr/>
      <dgm:t>
        <a:bodyPr/>
        <a:lstStyle/>
        <a:p>
          <a:r>
            <a:rPr lang="ru-RU" b="1" dirty="0" smtClean="0">
              <a:solidFill>
                <a:srgbClr val="002060"/>
              </a:solidFill>
            </a:rPr>
            <a:t>949,00</a:t>
          </a:r>
          <a:endParaRPr lang="ru-RU" b="1" dirty="0">
            <a:solidFill>
              <a:srgbClr val="002060"/>
            </a:solidFill>
          </a:endParaRPr>
        </a:p>
      </dgm:t>
    </dgm:pt>
    <dgm:pt modelId="{876136B0-6823-4071-968A-21988EF5F567}" type="parTrans" cxnId="{F932A235-C3CC-4E96-AA26-74BCF61061ED}">
      <dgm:prSet/>
      <dgm:spPr/>
      <dgm:t>
        <a:bodyPr/>
        <a:lstStyle/>
        <a:p>
          <a:endParaRPr lang="ru-RU"/>
        </a:p>
      </dgm:t>
    </dgm:pt>
    <dgm:pt modelId="{6AEB8447-CCC9-4CD1-A582-8CB32EA080C8}" type="sibTrans" cxnId="{F932A235-C3CC-4E96-AA26-74BCF61061ED}">
      <dgm:prSet/>
      <dgm:spPr/>
      <dgm:t>
        <a:bodyPr/>
        <a:lstStyle/>
        <a:p>
          <a:endParaRPr lang="ru-RU"/>
        </a:p>
      </dgm:t>
    </dgm:pt>
    <dgm:pt modelId="{5BE760C0-690E-4017-9AAF-08E518E673CF}">
      <dgm:prSet phldrT="[Текст]" custT="1"/>
      <dgm:spPr/>
      <dgm:t>
        <a:bodyPr/>
        <a:lstStyle/>
        <a:p>
          <a:pPr algn="just"/>
          <a:r>
            <a:rPr lang="ru-RU" sz="2000" b="1" dirty="0" smtClean="0"/>
            <a:t>Общая сумма наложенных администра-тивных штрафов (тыс. руб.)</a:t>
          </a:r>
          <a:endParaRPr lang="ru-RU" sz="2000" b="1" dirty="0"/>
        </a:p>
      </dgm:t>
    </dgm:pt>
    <dgm:pt modelId="{FDA7515D-D8F0-4FF1-8347-8384478FBC0D}" type="parTrans" cxnId="{8D65B65F-A13D-44D3-A071-E7FA7105DF57}">
      <dgm:prSet/>
      <dgm:spPr/>
      <dgm:t>
        <a:bodyPr/>
        <a:lstStyle/>
        <a:p>
          <a:endParaRPr lang="ru-RU"/>
        </a:p>
      </dgm:t>
    </dgm:pt>
    <dgm:pt modelId="{C2C06F9A-E172-4907-8D21-3D566B9A84C1}" type="sibTrans" cxnId="{8D65B65F-A13D-44D3-A071-E7FA7105DF57}">
      <dgm:prSet/>
      <dgm:spPr/>
      <dgm:t>
        <a:bodyPr/>
        <a:lstStyle/>
        <a:p>
          <a:endParaRPr lang="ru-RU"/>
        </a:p>
      </dgm:t>
    </dgm:pt>
    <dgm:pt modelId="{DAF4FC06-C740-4E40-BE34-57DE91E66BBA}">
      <dgm:prSet phldrT="[Текст]"/>
      <dgm:spPr/>
      <dgm:t>
        <a:bodyPr/>
        <a:lstStyle/>
        <a:p>
          <a:pPr algn="l"/>
          <a:endParaRPr lang="ru-RU" sz="1500" dirty="0"/>
        </a:p>
      </dgm:t>
    </dgm:pt>
    <dgm:pt modelId="{6EE5F51A-B905-4C53-B5F4-65AC2955D999}" type="parTrans" cxnId="{6AC2DD48-924D-4272-88E9-5895902F3A1D}">
      <dgm:prSet/>
      <dgm:spPr/>
      <dgm:t>
        <a:bodyPr/>
        <a:lstStyle/>
        <a:p>
          <a:endParaRPr lang="ru-RU"/>
        </a:p>
      </dgm:t>
    </dgm:pt>
    <dgm:pt modelId="{82789182-21D2-4EAD-9E51-FABB573B06E5}" type="sibTrans" cxnId="{6AC2DD48-924D-4272-88E9-5895902F3A1D}">
      <dgm:prSet/>
      <dgm:spPr/>
      <dgm:t>
        <a:bodyPr/>
        <a:lstStyle/>
        <a:p>
          <a:endParaRPr lang="ru-RU"/>
        </a:p>
      </dgm:t>
    </dgm:pt>
    <dgm:pt modelId="{9B8A5AE6-2504-4A8E-AB43-77F640D025AA}">
      <dgm:prSet phldrT="[Текст]"/>
      <dgm:spPr/>
      <dgm:t>
        <a:bodyPr/>
        <a:lstStyle/>
        <a:p>
          <a:pPr algn="l"/>
          <a:endParaRPr lang="ru-RU" sz="1500" dirty="0"/>
        </a:p>
      </dgm:t>
    </dgm:pt>
    <dgm:pt modelId="{07EB7C9F-D866-4BCB-91EB-0250A22BBBF0}" type="parTrans" cxnId="{845D8655-C325-4222-AA78-3679428784AB}">
      <dgm:prSet/>
      <dgm:spPr/>
      <dgm:t>
        <a:bodyPr/>
        <a:lstStyle/>
        <a:p>
          <a:endParaRPr lang="ru-RU"/>
        </a:p>
      </dgm:t>
    </dgm:pt>
    <dgm:pt modelId="{F6A629BE-3363-4010-B17E-A2766338AAB0}" type="sibTrans" cxnId="{845D8655-C325-4222-AA78-3679428784AB}">
      <dgm:prSet/>
      <dgm:spPr/>
      <dgm:t>
        <a:bodyPr/>
        <a:lstStyle/>
        <a:p>
          <a:endParaRPr lang="ru-RU"/>
        </a:p>
      </dgm:t>
    </dgm:pt>
    <dgm:pt modelId="{E87C7445-AFEB-44E9-ABCC-D9CE1031D051}">
      <dgm:prSet phldrT="[Текст]"/>
      <dgm:spPr/>
      <dgm:t>
        <a:bodyPr/>
        <a:lstStyle/>
        <a:p>
          <a:pPr algn="l"/>
          <a:endParaRPr lang="ru-RU" sz="1500" dirty="0"/>
        </a:p>
      </dgm:t>
    </dgm:pt>
    <dgm:pt modelId="{EBABDA0C-54BB-425C-A6E1-9614725CA1EF}" type="parTrans" cxnId="{06BA45CA-15E1-4BBB-A1BC-C534FB672806}">
      <dgm:prSet/>
      <dgm:spPr/>
      <dgm:t>
        <a:bodyPr/>
        <a:lstStyle/>
        <a:p>
          <a:endParaRPr lang="ru-RU"/>
        </a:p>
      </dgm:t>
    </dgm:pt>
    <dgm:pt modelId="{6E473AE2-CB6D-4149-9673-1BC616348A1D}" type="sibTrans" cxnId="{06BA45CA-15E1-4BBB-A1BC-C534FB672806}">
      <dgm:prSet/>
      <dgm:spPr/>
      <dgm:t>
        <a:bodyPr/>
        <a:lstStyle/>
        <a:p>
          <a:endParaRPr lang="ru-RU"/>
        </a:p>
      </dgm:t>
    </dgm:pt>
    <dgm:pt modelId="{0256BED1-2A37-4746-BABC-49C9BE08755E}" type="pres">
      <dgm:prSet presAssocID="{F0B8D755-FD6C-4694-AF57-D3208A27636A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3780AD49-E5E8-4A29-9AF0-3147DA5161F2}" type="pres">
      <dgm:prSet presAssocID="{C91772E4-4E8B-4382-AEB0-8CB6C98AE701}" presName="linNode" presStyleCnt="0"/>
      <dgm:spPr/>
      <dgm:t>
        <a:bodyPr/>
        <a:lstStyle/>
        <a:p>
          <a:endParaRPr lang="ru-RU"/>
        </a:p>
      </dgm:t>
    </dgm:pt>
    <dgm:pt modelId="{E14C1780-3EB6-4657-9A8F-E2DCE94F62C9}" type="pres">
      <dgm:prSet presAssocID="{C91772E4-4E8B-4382-AEB0-8CB6C98AE701}" presName="parentShp" presStyleLbl="node1" presStyleIdx="0" presStyleCnt="1" custLinFactNeighborX="-1322" custLinFactNeighborY="451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98232FA-D559-4BB4-8B1E-7DD68F6FA7CF}" type="pres">
      <dgm:prSet presAssocID="{C91772E4-4E8B-4382-AEB0-8CB6C98AE701}" presName="childShp" presStyleLbl="bgAccFollowNode1" presStyleIdx="0" presStyleCnt="1" custScaleY="9655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94DD7D0B-C032-4A40-B150-B457793D26E1}" type="presOf" srcId="{E87C7445-AFEB-44E9-ABCC-D9CE1031D051}" destId="{998232FA-D559-4BB4-8B1E-7DD68F6FA7CF}" srcOrd="0" destOrd="2" presId="urn:microsoft.com/office/officeart/2005/8/layout/vList6"/>
    <dgm:cxn modelId="{71689B6D-88E9-4530-8D55-43E14B8488DC}" type="presOf" srcId="{C91772E4-4E8B-4382-AEB0-8CB6C98AE701}" destId="{E14C1780-3EB6-4657-9A8F-E2DCE94F62C9}" srcOrd="0" destOrd="0" presId="urn:microsoft.com/office/officeart/2005/8/layout/vList6"/>
    <dgm:cxn modelId="{6AC2DD48-924D-4272-88E9-5895902F3A1D}" srcId="{C91772E4-4E8B-4382-AEB0-8CB6C98AE701}" destId="{DAF4FC06-C740-4E40-BE34-57DE91E66BBA}" srcOrd="0" destOrd="0" parTransId="{6EE5F51A-B905-4C53-B5F4-65AC2955D999}" sibTransId="{82789182-21D2-4EAD-9E51-FABB573B06E5}"/>
    <dgm:cxn modelId="{F932A235-C3CC-4E96-AA26-74BCF61061ED}" srcId="{F0B8D755-FD6C-4694-AF57-D3208A27636A}" destId="{C91772E4-4E8B-4382-AEB0-8CB6C98AE701}" srcOrd="0" destOrd="0" parTransId="{876136B0-6823-4071-968A-21988EF5F567}" sibTransId="{6AEB8447-CCC9-4CD1-A582-8CB32EA080C8}"/>
    <dgm:cxn modelId="{5318256C-F119-4CA7-A037-B11BE25D265E}" type="presOf" srcId="{F0B8D755-FD6C-4694-AF57-D3208A27636A}" destId="{0256BED1-2A37-4746-BABC-49C9BE08755E}" srcOrd="0" destOrd="0" presId="urn:microsoft.com/office/officeart/2005/8/layout/vList6"/>
    <dgm:cxn modelId="{845D8655-C325-4222-AA78-3679428784AB}" srcId="{C91772E4-4E8B-4382-AEB0-8CB6C98AE701}" destId="{9B8A5AE6-2504-4A8E-AB43-77F640D025AA}" srcOrd="1" destOrd="0" parTransId="{07EB7C9F-D866-4BCB-91EB-0250A22BBBF0}" sibTransId="{F6A629BE-3363-4010-B17E-A2766338AAB0}"/>
    <dgm:cxn modelId="{06BA45CA-15E1-4BBB-A1BC-C534FB672806}" srcId="{C91772E4-4E8B-4382-AEB0-8CB6C98AE701}" destId="{E87C7445-AFEB-44E9-ABCC-D9CE1031D051}" srcOrd="2" destOrd="0" parTransId="{EBABDA0C-54BB-425C-A6E1-9614725CA1EF}" sibTransId="{6E473AE2-CB6D-4149-9673-1BC616348A1D}"/>
    <dgm:cxn modelId="{A90C5594-672F-413B-9D4E-97DFEDA5AD04}" type="presOf" srcId="{DAF4FC06-C740-4E40-BE34-57DE91E66BBA}" destId="{998232FA-D559-4BB4-8B1E-7DD68F6FA7CF}" srcOrd="0" destOrd="0" presId="urn:microsoft.com/office/officeart/2005/8/layout/vList6"/>
    <dgm:cxn modelId="{D4E7BFC7-802C-4324-B934-7C2CDA556FAB}" type="presOf" srcId="{5BE760C0-690E-4017-9AAF-08E518E673CF}" destId="{998232FA-D559-4BB4-8B1E-7DD68F6FA7CF}" srcOrd="0" destOrd="3" presId="urn:microsoft.com/office/officeart/2005/8/layout/vList6"/>
    <dgm:cxn modelId="{78909F9F-7CC0-444A-AABD-AE918EDEB0F0}" type="presOf" srcId="{9B8A5AE6-2504-4A8E-AB43-77F640D025AA}" destId="{998232FA-D559-4BB4-8B1E-7DD68F6FA7CF}" srcOrd="0" destOrd="1" presId="urn:microsoft.com/office/officeart/2005/8/layout/vList6"/>
    <dgm:cxn modelId="{8D65B65F-A13D-44D3-A071-E7FA7105DF57}" srcId="{C91772E4-4E8B-4382-AEB0-8CB6C98AE701}" destId="{5BE760C0-690E-4017-9AAF-08E518E673CF}" srcOrd="3" destOrd="0" parTransId="{FDA7515D-D8F0-4FF1-8347-8384478FBC0D}" sibTransId="{C2C06F9A-E172-4907-8D21-3D566B9A84C1}"/>
    <dgm:cxn modelId="{E399F3DF-0774-4EC6-BA99-BE1995EECC19}" type="presParOf" srcId="{0256BED1-2A37-4746-BABC-49C9BE08755E}" destId="{3780AD49-E5E8-4A29-9AF0-3147DA5161F2}" srcOrd="0" destOrd="0" presId="urn:microsoft.com/office/officeart/2005/8/layout/vList6"/>
    <dgm:cxn modelId="{9EFFE509-CFCF-463C-951A-481115E6A118}" type="presParOf" srcId="{3780AD49-E5E8-4A29-9AF0-3147DA5161F2}" destId="{E14C1780-3EB6-4657-9A8F-E2DCE94F62C9}" srcOrd="0" destOrd="0" presId="urn:microsoft.com/office/officeart/2005/8/layout/vList6"/>
    <dgm:cxn modelId="{03BD345F-768D-418F-967E-1F5A6752022D}" type="presParOf" srcId="{3780AD49-E5E8-4A29-9AF0-3147DA5161F2}" destId="{998232FA-D559-4BB4-8B1E-7DD68F6FA7CF}" srcOrd="1" destOrd="0" presId="urn:microsoft.com/office/officeart/2005/8/layout/vList6"/>
  </dgm:cxnLst>
  <dgm:bg/>
  <dgm:whole/>
  <dgm:extLst>
    <a:ext uri="http://schemas.microsoft.com/office/drawing/2008/diagram">
      <dsp:dataModelExt xmlns=""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5B1C9AE-4FCF-4BB0-BF97-8D34DC073620}">
      <dsp:nvSpPr>
        <dsp:cNvPr id="0" name=""/>
        <dsp:cNvSpPr/>
      </dsp:nvSpPr>
      <dsp:spPr>
        <a:xfrm>
          <a:off x="3080221" y="1953413"/>
          <a:ext cx="2560234" cy="146684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rgbClr val="C000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/>
            <a:t>Всего проверок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400" b="1" kern="1200" dirty="0" smtClean="0">
              <a:solidFill>
                <a:srgbClr val="FF0000"/>
              </a:solidFill>
            </a:rPr>
            <a:t>62</a:t>
          </a:r>
          <a:endParaRPr lang="ru-RU" sz="4400" b="1" kern="1200" dirty="0">
            <a:solidFill>
              <a:srgbClr val="FF0000"/>
            </a:solidFill>
          </a:endParaRPr>
        </a:p>
      </dsp:txBody>
      <dsp:txXfrm>
        <a:off x="3455159" y="2168228"/>
        <a:ext cx="1810358" cy="1037216"/>
      </dsp:txXfrm>
    </dsp:sp>
    <dsp:sp modelId="{D7F82BC1-8CE0-4CE4-9713-939AF9FA4809}">
      <dsp:nvSpPr>
        <dsp:cNvPr id="0" name=""/>
        <dsp:cNvSpPr/>
      </dsp:nvSpPr>
      <dsp:spPr>
        <a:xfrm rot="16200000">
          <a:off x="4022736" y="1600659"/>
          <a:ext cx="675204" cy="30303"/>
        </a:xfrm>
        <a:custGeom>
          <a:avLst/>
          <a:gdLst/>
          <a:ahLst/>
          <a:cxnLst/>
          <a:rect l="0" t="0" r="0" b="0"/>
          <a:pathLst>
            <a:path>
              <a:moveTo>
                <a:pt x="0" y="15151"/>
              </a:moveTo>
              <a:lnTo>
                <a:pt x="675204" y="15151"/>
              </a:lnTo>
            </a:path>
          </a:pathLst>
        </a:custGeom>
        <a:noFill/>
        <a:ln w="48000" cap="flat" cmpd="thickThin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4343458" y="1598931"/>
        <a:ext cx="33760" cy="33760"/>
      </dsp:txXfrm>
    </dsp:sp>
    <dsp:sp modelId="{9B14B648-607C-4CCC-9DDE-430241EBA05F}">
      <dsp:nvSpPr>
        <dsp:cNvPr id="0" name=""/>
        <dsp:cNvSpPr/>
      </dsp:nvSpPr>
      <dsp:spPr>
        <a:xfrm>
          <a:off x="3425509" y="173233"/>
          <a:ext cx="1869657" cy="110497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rgbClr val="00B05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dirty="0" smtClean="0"/>
            <a:t>Плановые</a:t>
          </a:r>
        </a:p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b="1" kern="1200" dirty="0" smtClean="0">
              <a:solidFill>
                <a:srgbClr val="002060"/>
              </a:solidFill>
            </a:rPr>
            <a:t>9</a:t>
          </a:r>
          <a:endParaRPr lang="ru-RU" sz="3200" b="1" kern="1200" dirty="0">
            <a:solidFill>
              <a:srgbClr val="002060"/>
            </a:solidFill>
          </a:endParaRPr>
        </a:p>
      </dsp:txBody>
      <dsp:txXfrm>
        <a:off x="3699314" y="335053"/>
        <a:ext cx="1322047" cy="781335"/>
      </dsp:txXfrm>
    </dsp:sp>
    <dsp:sp modelId="{F6DC3CA2-C2DE-4DC0-98C1-6B391AF6131E}">
      <dsp:nvSpPr>
        <dsp:cNvPr id="0" name=""/>
        <dsp:cNvSpPr/>
      </dsp:nvSpPr>
      <dsp:spPr>
        <a:xfrm rot="22546">
          <a:off x="5640366" y="2681591"/>
          <a:ext cx="461043" cy="30303"/>
        </a:xfrm>
        <a:custGeom>
          <a:avLst/>
          <a:gdLst/>
          <a:ahLst/>
          <a:cxnLst/>
          <a:rect l="0" t="0" r="0" b="0"/>
          <a:pathLst>
            <a:path>
              <a:moveTo>
                <a:pt x="0" y="15151"/>
              </a:moveTo>
              <a:lnTo>
                <a:pt x="461043" y="15151"/>
              </a:lnTo>
            </a:path>
          </a:pathLst>
        </a:custGeom>
        <a:noFill/>
        <a:ln w="48000" cap="flat" cmpd="thickThin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5859361" y="2685217"/>
        <a:ext cx="23052" cy="23052"/>
      </dsp:txXfrm>
    </dsp:sp>
    <dsp:sp modelId="{D8E1925A-9798-4E36-8A56-FAF9D8E1A22B}">
      <dsp:nvSpPr>
        <dsp:cNvPr id="0" name=""/>
        <dsp:cNvSpPr/>
      </dsp:nvSpPr>
      <dsp:spPr>
        <a:xfrm>
          <a:off x="6101348" y="1960108"/>
          <a:ext cx="2265676" cy="149115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rgbClr val="7030A0"/>
          </a:solidFill>
          <a:prstDash val="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dirty="0" smtClean="0"/>
            <a:t>Выездные</a:t>
          </a:r>
        </a:p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b="1" kern="1200" dirty="0" smtClean="0">
              <a:solidFill>
                <a:srgbClr val="006600"/>
              </a:solidFill>
            </a:rPr>
            <a:t>17</a:t>
          </a:r>
          <a:endParaRPr lang="ru-RU" sz="3200" b="1" kern="1200" dirty="0">
            <a:solidFill>
              <a:srgbClr val="006600"/>
            </a:solidFill>
          </a:endParaRPr>
        </a:p>
      </dsp:txBody>
      <dsp:txXfrm>
        <a:off x="6433149" y="2178482"/>
        <a:ext cx="1602074" cy="1054404"/>
      </dsp:txXfrm>
    </dsp:sp>
    <dsp:sp modelId="{EC60242C-81B3-44A5-B266-C51873815F7B}">
      <dsp:nvSpPr>
        <dsp:cNvPr id="0" name=""/>
        <dsp:cNvSpPr/>
      </dsp:nvSpPr>
      <dsp:spPr>
        <a:xfrm rot="5400000">
          <a:off x="4104500" y="3660945"/>
          <a:ext cx="511674" cy="30303"/>
        </a:xfrm>
        <a:custGeom>
          <a:avLst/>
          <a:gdLst/>
          <a:ahLst/>
          <a:cxnLst/>
          <a:rect l="0" t="0" r="0" b="0"/>
          <a:pathLst>
            <a:path>
              <a:moveTo>
                <a:pt x="0" y="15151"/>
              </a:moveTo>
              <a:lnTo>
                <a:pt x="511674" y="15151"/>
              </a:lnTo>
            </a:path>
          </a:pathLst>
        </a:custGeom>
        <a:noFill/>
        <a:ln w="48000" cap="flat" cmpd="thickThin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4347546" y="3663305"/>
        <a:ext cx="25583" cy="25583"/>
      </dsp:txXfrm>
    </dsp:sp>
    <dsp:sp modelId="{71844CBD-726E-4236-825F-CE638988476E}">
      <dsp:nvSpPr>
        <dsp:cNvPr id="0" name=""/>
        <dsp:cNvSpPr/>
      </dsp:nvSpPr>
      <dsp:spPr>
        <a:xfrm>
          <a:off x="3368214" y="3931934"/>
          <a:ext cx="1984247" cy="122342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rgbClr val="00B05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dirty="0" smtClean="0"/>
            <a:t>Внеплановые</a:t>
          </a:r>
        </a:p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b="1" kern="1200" dirty="0" smtClean="0">
              <a:solidFill>
                <a:srgbClr val="002060"/>
              </a:solidFill>
            </a:rPr>
            <a:t>53</a:t>
          </a:r>
          <a:endParaRPr lang="ru-RU" sz="3200" b="1" kern="1200" dirty="0">
            <a:solidFill>
              <a:srgbClr val="002060"/>
            </a:solidFill>
          </a:endParaRPr>
        </a:p>
      </dsp:txBody>
      <dsp:txXfrm>
        <a:off x="3658800" y="4111100"/>
        <a:ext cx="1403075" cy="865091"/>
      </dsp:txXfrm>
    </dsp:sp>
    <dsp:sp modelId="{813CB8A8-DD63-4DCB-8041-5F9B4DBA4A02}">
      <dsp:nvSpPr>
        <dsp:cNvPr id="0" name=""/>
        <dsp:cNvSpPr/>
      </dsp:nvSpPr>
      <dsp:spPr>
        <a:xfrm rot="10844907">
          <a:off x="2557610" y="2651551"/>
          <a:ext cx="522965" cy="30303"/>
        </a:xfrm>
        <a:custGeom>
          <a:avLst/>
          <a:gdLst/>
          <a:ahLst/>
          <a:cxnLst/>
          <a:rect l="0" t="0" r="0" b="0"/>
          <a:pathLst>
            <a:path>
              <a:moveTo>
                <a:pt x="0" y="15151"/>
              </a:moveTo>
              <a:lnTo>
                <a:pt x="522965" y="15151"/>
              </a:lnTo>
            </a:path>
          </a:pathLst>
        </a:custGeom>
        <a:noFill/>
        <a:ln w="48000" cap="flat" cmpd="thickThin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 rot="10800000">
        <a:off x="2806019" y="2653628"/>
        <a:ext cx="26148" cy="26148"/>
      </dsp:txXfrm>
    </dsp:sp>
    <dsp:sp modelId="{AB050142-73D3-4F08-95A7-1B3160392AF7}">
      <dsp:nvSpPr>
        <dsp:cNvPr id="0" name=""/>
        <dsp:cNvSpPr/>
      </dsp:nvSpPr>
      <dsp:spPr>
        <a:xfrm>
          <a:off x="276795" y="1944223"/>
          <a:ext cx="2281093" cy="140833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rgbClr val="7030A0"/>
          </a:solidFill>
          <a:prstDash val="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dirty="0" smtClean="0"/>
            <a:t>Документарные</a:t>
          </a:r>
        </a:p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b="1" kern="1200" dirty="0" smtClean="0">
              <a:solidFill>
                <a:srgbClr val="006600"/>
              </a:solidFill>
            </a:rPr>
            <a:t>45</a:t>
          </a:r>
          <a:endParaRPr lang="ru-RU" sz="3200" b="1" kern="1200" dirty="0">
            <a:solidFill>
              <a:srgbClr val="006600"/>
            </a:solidFill>
          </a:endParaRPr>
        </a:p>
      </dsp:txBody>
      <dsp:txXfrm>
        <a:off x="610853" y="2150469"/>
        <a:ext cx="1612977" cy="99584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A3533FD-72A6-440B-94E4-8DA407768B46}">
      <dsp:nvSpPr>
        <dsp:cNvPr id="0" name=""/>
        <dsp:cNvSpPr/>
      </dsp:nvSpPr>
      <dsp:spPr>
        <a:xfrm rot="5400000">
          <a:off x="-222429" y="222434"/>
          <a:ext cx="1482862" cy="1038004"/>
        </a:xfrm>
        <a:prstGeom prst="chevron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000" b="1" kern="1200" smtClean="0"/>
            <a:t>1</a:t>
          </a:r>
          <a:endParaRPr lang="ru-RU" sz="4000" b="1" kern="1200" dirty="0"/>
        </a:p>
      </dsp:txBody>
      <dsp:txXfrm rot="-5400000">
        <a:off x="0" y="519007"/>
        <a:ext cx="1038004" cy="444858"/>
      </dsp:txXfrm>
    </dsp:sp>
    <dsp:sp modelId="{AE03668F-666C-47A5-B188-B46003349A22}">
      <dsp:nvSpPr>
        <dsp:cNvPr id="0" name=""/>
        <dsp:cNvSpPr/>
      </dsp:nvSpPr>
      <dsp:spPr>
        <a:xfrm rot="5121874">
          <a:off x="3084818" y="-2252773"/>
          <a:ext cx="964367" cy="5057995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6032" tIns="22860" rIns="22860" bIns="22860" numCol="1" spcCol="1270" anchor="ctr" anchorCtr="0">
          <a:noAutofit/>
        </a:bodyPr>
        <a:lstStyle/>
        <a:p>
          <a:pPr marL="285750" lvl="1" indent="-285750" algn="l" defTabSz="1600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3600" kern="1200" dirty="0" smtClean="0">
              <a:solidFill>
                <a:srgbClr val="0070C0"/>
              </a:solidFill>
            </a:rPr>
            <a:t>По оплате труда</a:t>
          </a:r>
          <a:endParaRPr lang="ru-RU" sz="3600" kern="1200" dirty="0">
            <a:solidFill>
              <a:srgbClr val="0070C0"/>
            </a:solidFill>
          </a:endParaRPr>
        </a:p>
      </dsp:txBody>
      <dsp:txXfrm rot="-5400000">
        <a:off x="1038081" y="-156980"/>
        <a:ext cx="5010918" cy="870213"/>
      </dsp:txXfrm>
    </dsp:sp>
    <dsp:sp modelId="{226E21DD-E928-48AB-B860-B80F783ACC41}">
      <dsp:nvSpPr>
        <dsp:cNvPr id="0" name=""/>
        <dsp:cNvSpPr/>
      </dsp:nvSpPr>
      <dsp:spPr>
        <a:xfrm rot="5400000">
          <a:off x="-222429" y="1512997"/>
          <a:ext cx="1482862" cy="1038004"/>
        </a:xfrm>
        <a:prstGeom prst="chevron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000" b="1" kern="1200" smtClean="0"/>
            <a:t>59</a:t>
          </a:r>
          <a:endParaRPr lang="ru-RU" sz="4000" b="1" kern="1200" dirty="0"/>
        </a:p>
      </dsp:txBody>
      <dsp:txXfrm rot="-5400000">
        <a:off x="0" y="1809570"/>
        <a:ext cx="1038004" cy="444858"/>
      </dsp:txXfrm>
    </dsp:sp>
    <dsp:sp modelId="{35AC4071-844C-4514-A33F-70B7019E40E4}">
      <dsp:nvSpPr>
        <dsp:cNvPr id="0" name=""/>
        <dsp:cNvSpPr/>
      </dsp:nvSpPr>
      <dsp:spPr>
        <a:xfrm rot="5130979">
          <a:off x="3080620" y="-951622"/>
          <a:ext cx="963860" cy="5057995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6032" tIns="22860" rIns="22860" bIns="22860" numCol="1" spcCol="1270" anchor="ctr" anchorCtr="0">
          <a:noAutofit/>
        </a:bodyPr>
        <a:lstStyle/>
        <a:p>
          <a:pPr marL="285750" lvl="1" indent="-285750" algn="l" defTabSz="1600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3600" kern="1200" dirty="0" smtClean="0">
              <a:solidFill>
                <a:schemeClr val="accent3">
                  <a:lumMod val="75000"/>
                </a:schemeClr>
              </a:solidFill>
            </a:rPr>
            <a:t>По охране труда</a:t>
          </a:r>
          <a:endParaRPr lang="ru-RU" sz="3600" kern="1200" dirty="0">
            <a:solidFill>
              <a:schemeClr val="accent3">
                <a:lumMod val="75000"/>
              </a:schemeClr>
            </a:solidFill>
          </a:endParaRPr>
        </a:p>
      </dsp:txBody>
      <dsp:txXfrm rot="-5400000">
        <a:off x="1033625" y="1144336"/>
        <a:ext cx="5010943" cy="869756"/>
      </dsp:txXfrm>
    </dsp:sp>
    <dsp:sp modelId="{DADC81B4-C188-478F-80E5-A61609B36475}">
      <dsp:nvSpPr>
        <dsp:cNvPr id="0" name=""/>
        <dsp:cNvSpPr/>
      </dsp:nvSpPr>
      <dsp:spPr>
        <a:xfrm rot="5400000">
          <a:off x="-222429" y="2800403"/>
          <a:ext cx="1482862" cy="1038004"/>
        </a:xfrm>
        <a:prstGeom prst="chevron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000" b="1" kern="1200" smtClean="0"/>
            <a:t>35</a:t>
          </a:r>
          <a:endParaRPr lang="ru-RU" sz="4000" b="1" kern="1200" dirty="0"/>
        </a:p>
      </dsp:txBody>
      <dsp:txXfrm rot="-5400000">
        <a:off x="0" y="3096976"/>
        <a:ext cx="1038004" cy="444858"/>
      </dsp:txXfrm>
    </dsp:sp>
    <dsp:sp modelId="{67867457-8B42-4071-81E1-D2549538CEA0}">
      <dsp:nvSpPr>
        <dsp:cNvPr id="0" name=""/>
        <dsp:cNvSpPr/>
      </dsp:nvSpPr>
      <dsp:spPr>
        <a:xfrm rot="5181175">
          <a:off x="3080721" y="345073"/>
          <a:ext cx="963860" cy="5057995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6032" tIns="22860" rIns="22860" bIns="22860" numCol="1" spcCol="1270" anchor="ctr" anchorCtr="0">
          <a:noAutofit/>
        </a:bodyPr>
        <a:lstStyle/>
        <a:p>
          <a:pPr marL="285750" lvl="1" indent="-285750" algn="l" defTabSz="1600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3600" kern="1200" dirty="0" smtClean="0">
              <a:solidFill>
                <a:schemeClr val="accent4">
                  <a:lumMod val="75000"/>
                </a:schemeClr>
              </a:solidFill>
            </a:rPr>
            <a:t>По другим вопросам</a:t>
          </a:r>
          <a:endParaRPr lang="ru-RU" sz="3600" kern="1200" dirty="0">
            <a:solidFill>
              <a:schemeClr val="accent4">
                <a:lumMod val="75000"/>
              </a:schemeClr>
            </a:solidFill>
          </a:endParaRPr>
        </a:p>
      </dsp:txBody>
      <dsp:txXfrm rot="-5400000">
        <a:off x="1033702" y="2440689"/>
        <a:ext cx="5010943" cy="869756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33EDD4B-D6BE-4BE1-B376-57E629A906C2}">
      <dsp:nvSpPr>
        <dsp:cNvPr id="0" name=""/>
        <dsp:cNvSpPr/>
      </dsp:nvSpPr>
      <dsp:spPr>
        <a:xfrm>
          <a:off x="15856" y="7541"/>
          <a:ext cx="8825271" cy="2078026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indent="457200" algn="just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b="0" kern="1200" dirty="0" smtClean="0"/>
            <a:t>Государственной инспекцией труда в Чукотском автономном округе в </a:t>
          </a:r>
          <a:r>
            <a:rPr lang="en-US" sz="2200" b="0" kern="1200" dirty="0" smtClean="0"/>
            <a:t>I </a:t>
          </a:r>
          <a:r>
            <a:rPr lang="ru-RU" sz="2200" b="0" kern="1200" dirty="0" smtClean="0"/>
            <a:t>квартале 2018 года была организована работа по организации и проведению внеплановых проверок соблюдения требований трудового законодательства и иных нормативных правовых актов, содержащих нормы трудового права, в хозяйствующих субъектах, в целях легализации трудовых отношений. </a:t>
          </a:r>
          <a:endParaRPr lang="ru-RU" sz="2200" b="0" kern="1200" dirty="0"/>
        </a:p>
      </dsp:txBody>
      <dsp:txXfrm>
        <a:off x="76719" y="68404"/>
        <a:ext cx="8703545" cy="1956300"/>
      </dsp:txXfrm>
    </dsp:sp>
    <dsp:sp modelId="{51658E38-00B7-41C2-B3FB-60DE69F43510}">
      <dsp:nvSpPr>
        <dsp:cNvPr id="0" name=""/>
        <dsp:cNvSpPr/>
      </dsp:nvSpPr>
      <dsp:spPr>
        <a:xfrm rot="5400000">
          <a:off x="4177997" y="2051938"/>
          <a:ext cx="500988" cy="735243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600" kern="1200"/>
        </a:p>
      </dsp:txBody>
      <dsp:txXfrm rot="-5400000">
        <a:off x="4207919" y="2169065"/>
        <a:ext cx="441145" cy="350692"/>
      </dsp:txXfrm>
    </dsp:sp>
    <dsp:sp modelId="{98DE86B1-90B4-4724-B14A-388C5DF7CBCD}">
      <dsp:nvSpPr>
        <dsp:cNvPr id="0" name=""/>
        <dsp:cNvSpPr/>
      </dsp:nvSpPr>
      <dsp:spPr>
        <a:xfrm>
          <a:off x="15856" y="2753552"/>
          <a:ext cx="8825271" cy="893059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just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b="0" kern="1200" dirty="0" smtClean="0"/>
            <a:t>В ходе проведения плановых и внеплановых проверок нарушений в данном направлении не выявлено.</a:t>
          </a:r>
          <a:endParaRPr lang="ru-RU" sz="2200" b="0" kern="1200" dirty="0"/>
        </a:p>
      </dsp:txBody>
      <dsp:txXfrm>
        <a:off x="42013" y="2779709"/>
        <a:ext cx="8772957" cy="840745"/>
      </dsp:txXfrm>
    </dsp:sp>
    <dsp:sp modelId="{64985E39-DD91-4F00-98CF-D0111948F45D}">
      <dsp:nvSpPr>
        <dsp:cNvPr id="0" name=""/>
        <dsp:cNvSpPr/>
      </dsp:nvSpPr>
      <dsp:spPr>
        <a:xfrm rot="5399986">
          <a:off x="4169738" y="3623998"/>
          <a:ext cx="517513" cy="735243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700" kern="1200"/>
        </a:p>
      </dsp:txBody>
      <dsp:txXfrm rot="-5400000">
        <a:off x="4207922" y="3732863"/>
        <a:ext cx="441145" cy="362259"/>
      </dsp:txXfrm>
    </dsp:sp>
    <dsp:sp modelId="{A1978CF9-5220-46DF-AA80-38D87A79D5AB}">
      <dsp:nvSpPr>
        <dsp:cNvPr id="0" name=""/>
        <dsp:cNvSpPr/>
      </dsp:nvSpPr>
      <dsp:spPr>
        <a:xfrm>
          <a:off x="15" y="4336629"/>
          <a:ext cx="8856968" cy="1329238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just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dirty="0" smtClean="0"/>
            <a:t>Следует отметить, что в соответствии со статьей 15 Трудового кодекса РФ заключение гражданско-правовых договоров, фактически регулирующих трудовые отношения между работником и работодателем, не допускается. </a:t>
          </a:r>
          <a:endParaRPr lang="ru-RU" sz="2200" kern="1200" dirty="0"/>
        </a:p>
      </dsp:txBody>
      <dsp:txXfrm>
        <a:off x="38947" y="4375561"/>
        <a:ext cx="8779104" cy="1251374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98232FA-D559-4BB4-8B1E-7DD68F6FA7CF}">
      <dsp:nvSpPr>
        <dsp:cNvPr id="0" name=""/>
        <dsp:cNvSpPr/>
      </dsp:nvSpPr>
      <dsp:spPr>
        <a:xfrm>
          <a:off x="1958617" y="70083"/>
          <a:ext cx="2937926" cy="3923832"/>
        </a:xfrm>
        <a:prstGeom prst="rightArrow">
          <a:avLst>
            <a:gd name="adj1" fmla="val 75000"/>
            <a:gd name="adj2" fmla="val 50000"/>
          </a:avLst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accent5"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12700" rIns="12700" bIns="12700" numCol="1" spcCol="1270" anchor="t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1500" kern="120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1500" kern="120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1500" kern="1200" dirty="0"/>
        </a:p>
        <a:p>
          <a:pPr marL="228600" lvl="1" indent="-228600" algn="just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b="1" kern="1200" dirty="0" smtClean="0"/>
            <a:t>Общая сумма наложенных администра-тивных штрафов (тыс. руб.)</a:t>
          </a:r>
          <a:endParaRPr lang="ru-RU" sz="2000" b="1" kern="1200" dirty="0"/>
        </a:p>
      </dsp:txBody>
      <dsp:txXfrm>
        <a:off x="1958617" y="560562"/>
        <a:ext cx="1836204" cy="2942874"/>
      </dsp:txXfrm>
    </dsp:sp>
    <dsp:sp modelId="{E14C1780-3EB6-4657-9A8F-E2DCE94F62C9}">
      <dsp:nvSpPr>
        <dsp:cNvPr id="0" name=""/>
        <dsp:cNvSpPr/>
      </dsp:nvSpPr>
      <dsp:spPr>
        <a:xfrm>
          <a:off x="0" y="0"/>
          <a:ext cx="1958617" cy="406400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0" tIns="66675" rIns="133350" bIns="66675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500" b="1" kern="1200" dirty="0" smtClean="0">
              <a:solidFill>
                <a:srgbClr val="002060"/>
              </a:solidFill>
            </a:rPr>
            <a:t>949,00</a:t>
          </a:r>
          <a:endParaRPr lang="ru-RU" sz="3500" b="1" kern="1200" dirty="0">
            <a:solidFill>
              <a:srgbClr val="002060"/>
            </a:solidFill>
          </a:endParaRPr>
        </a:p>
      </dsp:txBody>
      <dsp:txXfrm>
        <a:off x="95612" y="95612"/>
        <a:ext cx="1767393" cy="387277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B1AA841-1F7F-4225-AB16-25877CC3BE4F}" type="datetimeFigureOut">
              <a:rPr lang="ru-RU" smtClean="0"/>
              <a:pPr/>
              <a:t>07.05.2018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B9FAB78-0FFE-40E0-BD2A-0301CD9F150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3606911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9FAB78-0FFE-40E0-BD2A-0301CD9F150B}" type="slidenum">
              <a:rPr lang="ru-RU" smtClean="0"/>
              <a:pPr/>
              <a:t>8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7482413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1FA69-4484-473C-8C61-A95FEA88B13D}" type="datetimeFigureOut">
              <a:rPr lang="ru-RU" smtClean="0"/>
              <a:pPr/>
              <a:t>07.05.2018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0EB89-F300-4205-BAB4-7AEAFBA8112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1FA69-4484-473C-8C61-A95FEA88B13D}" type="datetimeFigureOut">
              <a:rPr lang="ru-RU" smtClean="0"/>
              <a:pPr/>
              <a:t>07.05.2018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0EB89-F300-4205-BAB4-7AEAFBA811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1FA69-4484-473C-8C61-A95FEA88B13D}" type="datetimeFigureOut">
              <a:rPr lang="ru-RU" smtClean="0"/>
              <a:pPr/>
              <a:t>07.05.2018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0EB89-F300-4205-BAB4-7AEAFBA811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1FA69-4484-473C-8C61-A95FEA88B13D}" type="datetimeFigureOut">
              <a:rPr lang="ru-RU" smtClean="0"/>
              <a:pPr/>
              <a:t>07.05.2018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0EB89-F300-4205-BAB4-7AEAFBA8112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1FA69-4484-473C-8C61-A95FEA88B13D}" type="datetimeFigureOut">
              <a:rPr lang="ru-RU" smtClean="0"/>
              <a:pPr/>
              <a:t>07.05.2018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0EB89-F300-4205-BAB4-7AEAFBA811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1FA69-4484-473C-8C61-A95FEA88B13D}" type="datetimeFigureOut">
              <a:rPr lang="ru-RU" smtClean="0"/>
              <a:pPr/>
              <a:t>07.05.2018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0EB89-F300-4205-BAB4-7AEAFBA8112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1FA69-4484-473C-8C61-A95FEA88B13D}" type="datetimeFigureOut">
              <a:rPr lang="ru-RU" smtClean="0"/>
              <a:pPr/>
              <a:t>07.05.2018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0EB89-F300-4205-BAB4-7AEAFBA8112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1FA69-4484-473C-8C61-A95FEA88B13D}" type="datetimeFigureOut">
              <a:rPr lang="ru-RU" smtClean="0"/>
              <a:pPr/>
              <a:t>07.05.2018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0EB89-F300-4205-BAB4-7AEAFBA811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1FA69-4484-473C-8C61-A95FEA88B13D}" type="datetimeFigureOut">
              <a:rPr lang="ru-RU" smtClean="0"/>
              <a:pPr/>
              <a:t>07.05.2018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0EB89-F300-4205-BAB4-7AEAFBA811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1FA69-4484-473C-8C61-A95FEA88B13D}" type="datetimeFigureOut">
              <a:rPr lang="ru-RU" smtClean="0"/>
              <a:pPr/>
              <a:t>07.05.2018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0EB89-F300-4205-BAB4-7AEAFBA811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1FA69-4484-473C-8C61-A95FEA88B13D}" type="datetimeFigureOut">
              <a:rPr lang="ru-RU" smtClean="0"/>
              <a:pPr/>
              <a:t>07.05.2018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0EB89-F300-4205-BAB4-7AEAFBA8112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B1FA69-4484-473C-8C61-A95FEA88B13D}" type="datetimeFigureOut">
              <a:rPr lang="ru-RU" smtClean="0"/>
              <a:pPr/>
              <a:t>07.05.2018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4150EB89-F300-4205-BAB4-7AEAFBA8112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microsoft.com/office/2007/relationships/hdphoto" Target="../media/hdphoto2.wdp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Olga\Desktop\юре\45652_590x371.jpg"/>
          <p:cNvPicPr>
            <a:picLocks noChangeAspect="1" noChangeArrowheads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447" y="188640"/>
            <a:ext cx="8474041" cy="6264696"/>
          </a:xfrm>
          <a:prstGeom prst="rect">
            <a:avLst/>
          </a:prstGeom>
          <a:noFill/>
          <a:effectLst>
            <a:softEdge rad="317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0" y="476672"/>
            <a:ext cx="9082936" cy="517064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600" b="1" cap="none" spc="0" dirty="0" smtClean="0">
                <a:ln w="38100">
                  <a:solidFill>
                    <a:srgbClr val="002060"/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Публичные слушания</a:t>
            </a:r>
          </a:p>
          <a:p>
            <a:pPr algn="ctr"/>
            <a:r>
              <a:rPr lang="ru-RU" sz="6600" b="1" cap="none" spc="0" dirty="0" smtClean="0">
                <a:ln w="38100">
                  <a:solidFill>
                    <a:srgbClr val="002060"/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Государственной </a:t>
            </a:r>
          </a:p>
          <a:p>
            <a:pPr algn="ctr"/>
            <a:r>
              <a:rPr lang="ru-RU" sz="6600" b="1" cap="none" spc="0" dirty="0" smtClean="0">
                <a:ln w="38100">
                  <a:solidFill>
                    <a:srgbClr val="002060"/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инспекции труда</a:t>
            </a:r>
          </a:p>
          <a:p>
            <a:pPr algn="ctr"/>
            <a:r>
              <a:rPr lang="ru-RU" sz="6600" b="1" dirty="0" smtClean="0">
                <a:ln w="38100">
                  <a:solidFill>
                    <a:srgbClr val="002060"/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в Чукотском </a:t>
            </a:r>
          </a:p>
          <a:p>
            <a:pPr algn="ctr"/>
            <a:r>
              <a:rPr lang="ru-RU" sz="6600" b="1" dirty="0" smtClean="0">
                <a:ln w="38100">
                  <a:solidFill>
                    <a:srgbClr val="002060"/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автономном округе</a:t>
            </a:r>
            <a:endParaRPr lang="ru-RU" sz="6600" b="1" cap="none" spc="0" dirty="0">
              <a:ln w="38100">
                <a:solidFill>
                  <a:srgbClr val="002060"/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4208255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Olga\Desktop\Юра\image_image_2769860.jpg"/>
          <p:cNvPicPr>
            <a:picLocks noChangeAspect="1" noChangeArrowheads="1"/>
          </p:cNvPicPr>
          <p:nvPr/>
        </p:nvPicPr>
        <p:blipFill>
          <a:blip r:embed="rId2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="" xmlns:a14="http://schemas.microsoft.com/office/drawing/2010/main">
                  <a14:imgLayer r:embed="rId3">
                    <a14:imgEffect>
                      <a14:backgroundRemoval t="4395" b="92090" l="9926" r="93424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12576" y="224880"/>
            <a:ext cx="4990703" cy="634054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Овал 3"/>
          <p:cNvSpPr/>
          <p:nvPr/>
        </p:nvSpPr>
        <p:spPr>
          <a:xfrm>
            <a:off x="884175" y="1340768"/>
            <a:ext cx="914400" cy="914400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3869432" y="1052736"/>
            <a:ext cx="4932040" cy="5109091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indent="457200" algn="ctr">
              <a:spcAft>
                <a:spcPts val="0"/>
              </a:spcAft>
            </a:pPr>
            <a:r>
              <a:rPr lang="ru-RU" dirty="0">
                <a:latin typeface="Times New Roman"/>
                <a:ea typeface="Times New Roman"/>
                <a:cs typeface="Times New Roman"/>
              </a:rPr>
              <a:t> </a:t>
            </a:r>
            <a:r>
              <a:rPr lang="ru-RU" sz="2800" b="1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В </a:t>
            </a:r>
            <a:r>
              <a:rPr lang="ru-RU" sz="2800" b="1" dirty="0" smtClean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первом квартале</a:t>
            </a:r>
            <a:r>
              <a:rPr lang="en-US" sz="2800" b="1" dirty="0" smtClean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2018 </a:t>
            </a:r>
            <a:r>
              <a:rPr lang="ru-RU" sz="2800" b="1" dirty="0" smtClean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года </a:t>
            </a:r>
            <a:r>
              <a:rPr lang="ru-RU" sz="2800" b="1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судами было отменено </a:t>
            </a:r>
            <a:endParaRPr lang="ru-RU" sz="2800" b="1" dirty="0" smtClean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indent="457200" algn="ctr">
              <a:spcAft>
                <a:spcPts val="0"/>
              </a:spcAft>
            </a:pPr>
            <a:r>
              <a:rPr lang="ru-RU" sz="2800" b="1" dirty="0" smtClean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7 </a:t>
            </a:r>
            <a:r>
              <a:rPr lang="ru-RU" sz="2800" b="1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постановлений о наложении административного наказания в виде штрафа, </a:t>
            </a:r>
            <a:endParaRPr lang="ru-RU" sz="2800" b="1" dirty="0" smtClean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indent="457200" algn="ctr">
              <a:spcAft>
                <a:spcPts val="0"/>
              </a:spcAft>
            </a:pPr>
            <a:r>
              <a:rPr lang="ru-RU" sz="2800" b="1" dirty="0" smtClean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4 </a:t>
            </a:r>
            <a:r>
              <a:rPr lang="ru-RU" sz="2800" b="1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оставлено без удовлетворения жалоб.</a:t>
            </a:r>
          </a:p>
          <a:p>
            <a:pPr algn="just">
              <a:spcAft>
                <a:spcPts val="0"/>
              </a:spcAft>
            </a:pPr>
            <a:r>
              <a:rPr lang="ru-RU" dirty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 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193471" y="236157"/>
            <a:ext cx="3113353" cy="369332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lvl="0" algn="ctr"/>
            <a:r>
              <a:rPr lang="ru-RU" b="1" dirty="0" smtClean="0">
                <a:solidFill>
                  <a:srgbClr val="0070C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СУДЕБНАЯ ПРАКТИКА</a:t>
            </a:r>
            <a:endParaRPr lang="ru-RU" b="1" dirty="0">
              <a:solidFill>
                <a:srgbClr val="0070C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55204306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Olga\Desktop\Юра\skidki-na-ot.jp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="" xmlns:a14="http://schemas.microsoft.com/office/drawing/2010/main">
                  <a14:imgLayer r:embed="rId3">
                    <a14:imgEffect>
                      <a14:backgroundRemoval t="0" b="91389" l="10000" r="90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1328345"/>
            <a:ext cx="4559027" cy="592673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Скругленный прямоугольник 3"/>
          <p:cNvSpPr/>
          <p:nvPr/>
        </p:nvSpPr>
        <p:spPr>
          <a:xfrm>
            <a:off x="1187624" y="1839244"/>
            <a:ext cx="5234880" cy="3600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1729014" y="2346782"/>
            <a:ext cx="4152099" cy="258532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СПАСИБО</a:t>
            </a:r>
          </a:p>
          <a:p>
            <a:pPr algn="ctr"/>
            <a:r>
              <a:rPr lang="ru-RU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ЗА</a:t>
            </a:r>
          </a:p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ВНИМАНИЕ!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75192" y="188640"/>
            <a:ext cx="8287845" cy="107721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 smtClean="0">
                <a:ln w="11430">
                  <a:solidFill>
                    <a:srgbClr val="000099"/>
                  </a:solidFill>
                </a:ln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ГОСУДАРСТВЕННАЯ ИНСПЕКЦИЯ ТРУДА</a:t>
            </a:r>
          </a:p>
          <a:p>
            <a:pPr algn="ctr"/>
            <a:r>
              <a:rPr lang="ru-RU" sz="3200" b="1" spc="50" dirty="0" smtClean="0">
                <a:ln w="11430">
                  <a:solidFill>
                    <a:srgbClr val="000099"/>
                  </a:solidFill>
                </a:ln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В ЧУКОТСКОМ АВТОНОМНОМ ОКРУГЕ</a:t>
            </a:r>
            <a:endParaRPr lang="ru-RU" sz="3200" b="1" spc="50" dirty="0">
              <a:ln w="11430">
                <a:solidFill>
                  <a:srgbClr val="000099"/>
                </a:solidFill>
              </a:ln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30420820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рямоугольник 12"/>
          <p:cNvSpPr/>
          <p:nvPr/>
        </p:nvSpPr>
        <p:spPr>
          <a:xfrm>
            <a:off x="249897" y="332656"/>
            <a:ext cx="8712968" cy="12618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900" b="1" dirty="0" smtClean="0">
                <a:solidFill>
                  <a:srgbClr val="000066"/>
                </a:solidFill>
                <a:effectLst/>
                <a:latin typeface="Times New Roman"/>
                <a:ea typeface="Times New Roman"/>
              </a:rPr>
              <a:t>За </a:t>
            </a:r>
            <a:r>
              <a:rPr lang="en-US" sz="1900" b="1" dirty="0" smtClean="0">
                <a:solidFill>
                  <a:srgbClr val="000066"/>
                </a:solidFill>
                <a:effectLst/>
                <a:latin typeface="Times New Roman"/>
                <a:ea typeface="Times New Roman"/>
              </a:rPr>
              <a:t>I</a:t>
            </a:r>
            <a:r>
              <a:rPr lang="ru-RU" sz="1900" b="1" dirty="0" smtClean="0">
                <a:solidFill>
                  <a:srgbClr val="000066"/>
                </a:solidFill>
                <a:effectLst/>
                <a:latin typeface="Times New Roman"/>
                <a:ea typeface="Times New Roman"/>
              </a:rPr>
              <a:t> квартал 2018 года Государственной инспекцией труда в Чукотском автономном округе в порядке реализации представленных полномочий в отношении юридических лиц и индивидуальных предпринимателей было проведено проверок:</a:t>
            </a:r>
            <a:endParaRPr lang="ru-RU" sz="1900" b="1" dirty="0">
              <a:solidFill>
                <a:srgbClr val="000066"/>
              </a:solidFill>
            </a:endParaRPr>
          </a:p>
        </p:txBody>
      </p:sp>
      <p:graphicFrame>
        <p:nvGraphicFramePr>
          <p:cNvPr id="9" name="Схема 8"/>
          <p:cNvGraphicFramePr/>
          <p:nvPr>
            <p:extLst>
              <p:ext uri="{D42A27DB-BD31-4B8C-83A1-F6EECF244321}">
                <p14:modId xmlns="" xmlns:p14="http://schemas.microsoft.com/office/powerpoint/2010/main" val="3209900719"/>
              </p:ext>
            </p:extLst>
          </p:nvPr>
        </p:nvGraphicFramePr>
        <p:xfrm>
          <a:off x="249897" y="1340768"/>
          <a:ext cx="8712968" cy="53285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="" xmlns:p14="http://schemas.microsoft.com/office/powerpoint/2010/main" val="1105713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C:\Users\Olga\Desktop\юре\1798483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="" xmlns:a14="http://schemas.microsoft.com/office/drawing/2010/main">
                  <a14:imgLayer r:embed="rId3">
                    <a14:imgEffect>
                      <a14:backgroundRemoval t="8000" b="99400" l="7200" r="888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 l="7506" t="10835" r="12241" b="2043"/>
          <a:stretch/>
        </p:blipFill>
        <p:spPr bwMode="auto">
          <a:xfrm rot="20721969">
            <a:off x="4736338" y="3410946"/>
            <a:ext cx="3145790" cy="341501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629207" y="228704"/>
            <a:ext cx="792088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457200" algn="just"/>
            <a:r>
              <a:rPr lang="ru-RU" sz="2400" b="1" dirty="0">
                <a:solidFill>
                  <a:srgbClr val="000066"/>
                </a:solidFill>
                <a:latin typeface="Calibri"/>
              </a:rPr>
              <a:t>Рост внеплановых проверок связан с повышением активности </a:t>
            </a:r>
            <a:r>
              <a:rPr lang="ru-RU" sz="2400" b="1" dirty="0" smtClean="0">
                <a:solidFill>
                  <a:srgbClr val="000066"/>
                </a:solidFill>
                <a:latin typeface="Calibri"/>
              </a:rPr>
              <a:t>граждан нашего региона </a:t>
            </a:r>
            <a:r>
              <a:rPr lang="ru-RU" sz="2400" b="1" dirty="0">
                <a:solidFill>
                  <a:srgbClr val="000066"/>
                </a:solidFill>
                <a:latin typeface="Calibri"/>
              </a:rPr>
              <a:t>в защите своих трудовых прав, качественным изменением уровня информационной открытости деятельности </a:t>
            </a:r>
            <a:r>
              <a:rPr lang="ru-RU" sz="2400" b="1" dirty="0" smtClean="0">
                <a:solidFill>
                  <a:srgbClr val="000066"/>
                </a:solidFill>
                <a:latin typeface="Calibri"/>
              </a:rPr>
              <a:t>Государственной инспекции труда в Чукотском автономном округе, которой </a:t>
            </a:r>
            <a:r>
              <a:rPr lang="ru-RU" sz="2400" b="1" dirty="0">
                <a:solidFill>
                  <a:srgbClr val="000066"/>
                </a:solidFill>
                <a:latin typeface="Calibri"/>
              </a:rPr>
              <a:t>способствует появление и развитие электронных сервисов, введение новых законодательных и нормативных правовых актов, касающихся трудовых отношений.</a:t>
            </a:r>
          </a:p>
        </p:txBody>
      </p:sp>
      <p:pic>
        <p:nvPicPr>
          <p:cNvPr id="3076" name="Picture 4" descr="C:\Users\Olga\Desktop\юре\trudovaja_knizhka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="" xmlns:a14="http://schemas.microsoft.com/office/drawing/2010/main">
                  <a14:imgLayer r:embed="rId5">
                    <a14:imgEffect>
                      <a14:backgroundRemoval t="2519" b="100000" l="0" r="93333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3876316"/>
            <a:ext cx="3312368" cy="248427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342980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95536" y="836712"/>
            <a:ext cx="842493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b="1" dirty="0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При проведении проверок в </a:t>
            </a:r>
            <a:r>
              <a:rPr lang="en-US" sz="2400" b="1" dirty="0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</a:t>
            </a:r>
            <a:r>
              <a:rPr lang="ru-RU" sz="2400" b="1" dirty="0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квартале 2018 года инспекторами Государственной инспекции труда в Чукотском автономном округе выявлено 95 нарушений трудового законодательства. Из них:</a:t>
            </a:r>
            <a:endParaRPr lang="ru-RU" sz="2400" b="1" dirty="0">
              <a:solidFill>
                <a:srgbClr val="00206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aphicFrame>
        <p:nvGraphicFramePr>
          <p:cNvPr id="6" name="Схема 5"/>
          <p:cNvGraphicFramePr/>
          <p:nvPr>
            <p:extLst>
              <p:ext uri="{D42A27DB-BD31-4B8C-83A1-F6EECF244321}">
                <p14:modId xmlns="" xmlns:p14="http://schemas.microsoft.com/office/powerpoint/2010/main" val="2899873534"/>
              </p:ext>
            </p:extLst>
          </p:nvPr>
        </p:nvGraphicFramePr>
        <p:xfrm>
          <a:off x="1691680" y="270892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2267744" y="254548"/>
            <a:ext cx="5117106" cy="369332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АНАЛИЗ ВЫЯВЛЕННЫХ НАРУШЕНИЙ</a:t>
            </a:r>
            <a:endParaRPr lang="ru-RU" b="1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746663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347864" y="249153"/>
            <a:ext cx="2592288" cy="369332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algn="ctr"/>
            <a:r>
              <a:rPr lang="ru-RU" b="1" dirty="0" smtClean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ОПЛАТА ТРУДА</a:t>
            </a:r>
            <a:endParaRPr lang="ru-RU" b="1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33400" y="692696"/>
            <a:ext cx="885698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just">
              <a:spcAft>
                <a:spcPts val="0"/>
              </a:spcAft>
            </a:pPr>
            <a:r>
              <a:rPr lang="ru-RU" sz="2000" b="1" dirty="0" smtClean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В сфере оплаты труда надзорные мероприятия направлены на выявление следующих нарушений:</a:t>
            </a:r>
          </a:p>
        </p:txBody>
      </p:sp>
      <p:grpSp>
        <p:nvGrpSpPr>
          <p:cNvPr id="8" name="Группа 7"/>
          <p:cNvGrpSpPr/>
          <p:nvPr/>
        </p:nvGrpSpPr>
        <p:grpSpPr>
          <a:xfrm>
            <a:off x="133400" y="1450166"/>
            <a:ext cx="8749320" cy="5045667"/>
            <a:chOff x="133400" y="1450166"/>
            <a:chExt cx="8749320" cy="5045667"/>
          </a:xfrm>
        </p:grpSpPr>
        <p:sp>
          <p:nvSpPr>
            <p:cNvPr id="9" name="Полилиния 8"/>
            <p:cNvSpPr/>
            <p:nvPr/>
          </p:nvSpPr>
          <p:spPr>
            <a:xfrm>
              <a:off x="332947" y="1450166"/>
              <a:ext cx="2629417" cy="2062304"/>
            </a:xfrm>
            <a:custGeom>
              <a:avLst/>
              <a:gdLst>
                <a:gd name="connsiteX0" fmla="*/ 0 w 2629417"/>
                <a:gd name="connsiteY0" fmla="*/ 0 h 2062304"/>
                <a:gd name="connsiteX1" fmla="*/ 2629417 w 2629417"/>
                <a:gd name="connsiteY1" fmla="*/ 0 h 2062304"/>
                <a:gd name="connsiteX2" fmla="*/ 2629417 w 2629417"/>
                <a:gd name="connsiteY2" fmla="*/ 2062304 h 2062304"/>
                <a:gd name="connsiteX3" fmla="*/ 0 w 2629417"/>
                <a:gd name="connsiteY3" fmla="*/ 2062304 h 2062304"/>
                <a:gd name="connsiteX4" fmla="*/ 0 w 2629417"/>
                <a:gd name="connsiteY4" fmla="*/ 0 h 2062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29417" h="2062304">
                  <a:moveTo>
                    <a:pt x="0" y="0"/>
                  </a:moveTo>
                  <a:lnTo>
                    <a:pt x="2629417" y="0"/>
                  </a:lnTo>
                  <a:lnTo>
                    <a:pt x="2629417" y="2062304"/>
                  </a:lnTo>
                  <a:lnTo>
                    <a:pt x="0" y="2062304"/>
                  </a:lnTo>
                  <a:lnTo>
                    <a:pt x="0" y="0"/>
                  </a:lnTo>
                  <a:close/>
                </a:path>
              </a:pathLst>
            </a:custGeom>
            <a:ln>
              <a:prstDash val="lgDash"/>
            </a:ln>
            <a:scene3d>
              <a:camera prst="isometricOffAxis1Right"/>
              <a:lightRig rig="flat" dir="t"/>
            </a:scene3d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4">
                <a:hueOff val="0"/>
                <a:satOff val="0"/>
                <a:lumOff val="0"/>
                <a:alphaOff val="0"/>
              </a:schemeClr>
            </a:fillRef>
            <a:effectRef idx="2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91440" tIns="91440" rIns="91440" bIns="91440" numCol="1" spcCol="1270" anchor="ctr" anchorCtr="0">
              <a:noAutofit/>
            </a:bodyPr>
            <a:lstStyle/>
            <a:p>
              <a:pPr lvl="0" algn="ctr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2400" b="1" kern="1200" spc="-5" dirty="0" smtClean="0">
                  <a:latin typeface="Times New Roman"/>
                  <a:ea typeface="Times New Roman"/>
                  <a:cs typeface="Times New Roman"/>
                </a:rPr>
                <a:t>сроков выплаты заработной платы </a:t>
              </a:r>
              <a:endParaRPr lang="ru-RU" sz="2400" b="1" kern="1200" dirty="0"/>
            </a:p>
          </p:txBody>
        </p:sp>
        <p:sp>
          <p:nvSpPr>
            <p:cNvPr id="10" name="Полилиния 9"/>
            <p:cNvSpPr/>
            <p:nvPr/>
          </p:nvSpPr>
          <p:spPr>
            <a:xfrm>
              <a:off x="3247183" y="1450766"/>
              <a:ext cx="2629417" cy="1934293"/>
            </a:xfrm>
            <a:custGeom>
              <a:avLst/>
              <a:gdLst>
                <a:gd name="connsiteX0" fmla="*/ 0 w 2629417"/>
                <a:gd name="connsiteY0" fmla="*/ 0 h 1934293"/>
                <a:gd name="connsiteX1" fmla="*/ 2629417 w 2629417"/>
                <a:gd name="connsiteY1" fmla="*/ 0 h 1934293"/>
                <a:gd name="connsiteX2" fmla="*/ 2629417 w 2629417"/>
                <a:gd name="connsiteY2" fmla="*/ 1934293 h 1934293"/>
                <a:gd name="connsiteX3" fmla="*/ 0 w 2629417"/>
                <a:gd name="connsiteY3" fmla="*/ 1934293 h 1934293"/>
                <a:gd name="connsiteX4" fmla="*/ 0 w 2629417"/>
                <a:gd name="connsiteY4" fmla="*/ 0 h 19342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29417" h="1934293">
                  <a:moveTo>
                    <a:pt x="0" y="0"/>
                  </a:moveTo>
                  <a:lnTo>
                    <a:pt x="2629417" y="0"/>
                  </a:lnTo>
                  <a:lnTo>
                    <a:pt x="2629417" y="1934293"/>
                  </a:lnTo>
                  <a:lnTo>
                    <a:pt x="0" y="1934293"/>
                  </a:lnTo>
                  <a:lnTo>
                    <a:pt x="0" y="0"/>
                  </a:lnTo>
                  <a:close/>
                </a:path>
              </a:pathLst>
            </a:custGeom>
            <a:ln>
              <a:prstDash val="lgDash"/>
            </a:ln>
            <a:scene3d>
              <a:camera prst="isometricOffAxis1Right"/>
              <a:lightRig rig="flat" dir="t"/>
            </a:scene3d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4">
                <a:hueOff val="-1206228"/>
                <a:satOff val="8421"/>
                <a:lumOff val="902"/>
                <a:alphaOff val="0"/>
              </a:schemeClr>
            </a:fillRef>
            <a:effectRef idx="2">
              <a:schemeClr val="accent4">
                <a:hueOff val="-1206228"/>
                <a:satOff val="8421"/>
                <a:lumOff val="902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91440" tIns="91440" rIns="91440" bIns="91440" numCol="1" spcCol="1270" anchor="ctr" anchorCtr="0">
              <a:noAutofit/>
            </a:bodyPr>
            <a:lstStyle/>
            <a:p>
              <a:pPr lvl="0" algn="ctr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2400" b="1" kern="1200" spc="-5" dirty="0" smtClean="0">
                  <a:latin typeface="Times New Roman"/>
                  <a:ea typeface="Times New Roman"/>
                  <a:cs typeface="Times New Roman"/>
                </a:rPr>
                <a:t>невыплата причитающихся средств при увольнении работника</a:t>
              </a:r>
              <a:endParaRPr lang="ru-RU" sz="2400" b="1" kern="1200" dirty="0"/>
            </a:p>
          </p:txBody>
        </p:sp>
        <p:sp>
          <p:nvSpPr>
            <p:cNvPr id="11" name="Полилиния 10"/>
            <p:cNvSpPr/>
            <p:nvPr/>
          </p:nvSpPr>
          <p:spPr>
            <a:xfrm>
              <a:off x="6226391" y="1450766"/>
              <a:ext cx="2629417" cy="1934293"/>
            </a:xfrm>
            <a:custGeom>
              <a:avLst/>
              <a:gdLst>
                <a:gd name="connsiteX0" fmla="*/ 0 w 2629417"/>
                <a:gd name="connsiteY0" fmla="*/ 0 h 1934293"/>
                <a:gd name="connsiteX1" fmla="*/ 2629417 w 2629417"/>
                <a:gd name="connsiteY1" fmla="*/ 0 h 1934293"/>
                <a:gd name="connsiteX2" fmla="*/ 2629417 w 2629417"/>
                <a:gd name="connsiteY2" fmla="*/ 1934293 h 1934293"/>
                <a:gd name="connsiteX3" fmla="*/ 0 w 2629417"/>
                <a:gd name="connsiteY3" fmla="*/ 1934293 h 1934293"/>
                <a:gd name="connsiteX4" fmla="*/ 0 w 2629417"/>
                <a:gd name="connsiteY4" fmla="*/ 0 h 19342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29417" h="1934293">
                  <a:moveTo>
                    <a:pt x="0" y="0"/>
                  </a:moveTo>
                  <a:lnTo>
                    <a:pt x="2629417" y="0"/>
                  </a:lnTo>
                  <a:lnTo>
                    <a:pt x="2629417" y="1934293"/>
                  </a:lnTo>
                  <a:lnTo>
                    <a:pt x="0" y="1934293"/>
                  </a:lnTo>
                  <a:lnTo>
                    <a:pt x="0" y="0"/>
                  </a:lnTo>
                  <a:close/>
                </a:path>
              </a:pathLst>
            </a:custGeom>
            <a:ln>
              <a:prstDash val="lgDash"/>
            </a:ln>
            <a:scene3d>
              <a:camera prst="isometricOffAxis1Right"/>
              <a:lightRig rig="flat" dir="t"/>
            </a:scene3d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4">
                <a:hueOff val="-2412456"/>
                <a:satOff val="16842"/>
                <a:lumOff val="1804"/>
                <a:alphaOff val="0"/>
              </a:schemeClr>
            </a:fillRef>
            <a:effectRef idx="2">
              <a:schemeClr val="accent4">
                <a:hueOff val="-2412456"/>
                <a:satOff val="16842"/>
                <a:lumOff val="1804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91440" tIns="91440" rIns="91440" bIns="91440" numCol="1" spcCol="1270" anchor="ctr" anchorCtr="0">
              <a:noAutofit/>
            </a:bodyPr>
            <a:lstStyle/>
            <a:p>
              <a:pPr lvl="0" algn="ctr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2400" b="1" kern="1200" spc="-5" dirty="0" smtClean="0">
                  <a:latin typeface="Times New Roman"/>
                  <a:ea typeface="Times New Roman"/>
                  <a:cs typeface="Times New Roman"/>
                </a:rPr>
                <a:t>сроков оплаты отпуска </a:t>
              </a:r>
              <a:endParaRPr lang="ru-RU" sz="2400" b="1" kern="1200" dirty="0"/>
            </a:p>
          </p:txBody>
        </p:sp>
        <p:sp>
          <p:nvSpPr>
            <p:cNvPr id="12" name="Полилиния 11"/>
            <p:cNvSpPr/>
            <p:nvPr/>
          </p:nvSpPr>
          <p:spPr>
            <a:xfrm>
              <a:off x="133400" y="3640176"/>
              <a:ext cx="2629417" cy="2855657"/>
            </a:xfrm>
            <a:custGeom>
              <a:avLst/>
              <a:gdLst>
                <a:gd name="connsiteX0" fmla="*/ 0 w 2629417"/>
                <a:gd name="connsiteY0" fmla="*/ 0 h 2855657"/>
                <a:gd name="connsiteX1" fmla="*/ 2629417 w 2629417"/>
                <a:gd name="connsiteY1" fmla="*/ 0 h 2855657"/>
                <a:gd name="connsiteX2" fmla="*/ 2629417 w 2629417"/>
                <a:gd name="connsiteY2" fmla="*/ 2855657 h 2855657"/>
                <a:gd name="connsiteX3" fmla="*/ 0 w 2629417"/>
                <a:gd name="connsiteY3" fmla="*/ 2855657 h 2855657"/>
                <a:gd name="connsiteX4" fmla="*/ 0 w 2629417"/>
                <a:gd name="connsiteY4" fmla="*/ 0 h 28556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29417" h="2855657">
                  <a:moveTo>
                    <a:pt x="0" y="0"/>
                  </a:moveTo>
                  <a:lnTo>
                    <a:pt x="2629417" y="0"/>
                  </a:lnTo>
                  <a:lnTo>
                    <a:pt x="2629417" y="2855657"/>
                  </a:lnTo>
                  <a:lnTo>
                    <a:pt x="0" y="2855657"/>
                  </a:lnTo>
                  <a:lnTo>
                    <a:pt x="0" y="0"/>
                  </a:lnTo>
                  <a:close/>
                </a:path>
              </a:pathLst>
            </a:custGeom>
            <a:ln>
              <a:prstDash val="lgDash"/>
            </a:ln>
            <a:scene3d>
              <a:camera prst="isometricOffAxis1Right"/>
              <a:lightRig rig="flat" dir="t"/>
            </a:scene3d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4">
                <a:hueOff val="-3618685"/>
                <a:satOff val="25263"/>
                <a:lumOff val="2705"/>
                <a:alphaOff val="0"/>
              </a:schemeClr>
            </a:fillRef>
            <a:effectRef idx="2">
              <a:schemeClr val="accent4">
                <a:hueOff val="-3618685"/>
                <a:satOff val="25263"/>
                <a:lumOff val="2705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91440" tIns="91440" rIns="91440" bIns="91440" numCol="1" spcCol="1270" anchor="ctr" anchorCtr="0">
              <a:noAutofit/>
            </a:bodyPr>
            <a:lstStyle/>
            <a:p>
              <a:pPr lvl="0" algn="ctr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2400" b="1" kern="1200" spc="-5" dirty="0" smtClean="0">
                  <a:latin typeface="Times New Roman"/>
                  <a:ea typeface="Times New Roman"/>
                  <a:cs typeface="Times New Roman"/>
                </a:rPr>
                <a:t>отсутствие повышенной оплаты труда за работу в местностях с особыми климатическими условиями </a:t>
              </a:r>
              <a:endParaRPr lang="ru-RU" sz="2400" b="1" kern="1200" dirty="0"/>
            </a:p>
          </p:txBody>
        </p:sp>
        <p:sp>
          <p:nvSpPr>
            <p:cNvPr id="13" name="Полилиния 12"/>
            <p:cNvSpPr/>
            <p:nvPr/>
          </p:nvSpPr>
          <p:spPr>
            <a:xfrm>
              <a:off x="2964166" y="3588256"/>
              <a:ext cx="2629417" cy="2818708"/>
            </a:xfrm>
            <a:custGeom>
              <a:avLst/>
              <a:gdLst>
                <a:gd name="connsiteX0" fmla="*/ 0 w 2629417"/>
                <a:gd name="connsiteY0" fmla="*/ 0 h 2818708"/>
                <a:gd name="connsiteX1" fmla="*/ 2629417 w 2629417"/>
                <a:gd name="connsiteY1" fmla="*/ 0 h 2818708"/>
                <a:gd name="connsiteX2" fmla="*/ 2629417 w 2629417"/>
                <a:gd name="connsiteY2" fmla="*/ 2818708 h 2818708"/>
                <a:gd name="connsiteX3" fmla="*/ 0 w 2629417"/>
                <a:gd name="connsiteY3" fmla="*/ 2818708 h 2818708"/>
                <a:gd name="connsiteX4" fmla="*/ 0 w 2629417"/>
                <a:gd name="connsiteY4" fmla="*/ 0 h 28187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29417" h="2818708">
                  <a:moveTo>
                    <a:pt x="0" y="0"/>
                  </a:moveTo>
                  <a:lnTo>
                    <a:pt x="2629417" y="0"/>
                  </a:lnTo>
                  <a:lnTo>
                    <a:pt x="2629417" y="2818708"/>
                  </a:lnTo>
                  <a:lnTo>
                    <a:pt x="0" y="2818708"/>
                  </a:lnTo>
                  <a:lnTo>
                    <a:pt x="0" y="0"/>
                  </a:lnTo>
                  <a:close/>
                </a:path>
              </a:pathLst>
            </a:custGeom>
            <a:ln>
              <a:prstDash val="lgDash"/>
            </a:ln>
            <a:scene3d>
              <a:camera prst="isometricOffAxis1Right"/>
              <a:lightRig rig="flat" dir="t"/>
            </a:scene3d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4">
                <a:hueOff val="-4824913"/>
                <a:satOff val="33684"/>
                <a:lumOff val="3607"/>
                <a:alphaOff val="0"/>
              </a:schemeClr>
            </a:fillRef>
            <a:effectRef idx="2">
              <a:schemeClr val="accent4">
                <a:hueOff val="-4824913"/>
                <a:satOff val="33684"/>
                <a:lumOff val="3607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91440" tIns="91440" rIns="91440" bIns="91440" numCol="1" spcCol="1270" anchor="ctr" anchorCtr="0">
              <a:noAutofit/>
            </a:bodyPr>
            <a:lstStyle/>
            <a:p>
              <a:pPr lvl="0" algn="ctr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2400" b="1" kern="1200" spc="-5" dirty="0" smtClean="0">
                  <a:latin typeface="Times New Roman"/>
                  <a:ea typeface="Times New Roman"/>
                  <a:cs typeface="Times New Roman"/>
                </a:rPr>
                <a:t>отсутствие повышенной оплаты труда за работу </a:t>
              </a:r>
              <a:r>
                <a:rPr lang="ru-RU" sz="2400" b="1" kern="1200" spc="-5" dirty="0" smtClean="0">
                  <a:latin typeface="Times New Roman"/>
                  <a:ea typeface="Times New Roman"/>
                  <a:cs typeface="Times New Roman"/>
                </a:rPr>
                <a:t>в условиях отклоняющихся от нормальных </a:t>
              </a:r>
              <a:endParaRPr lang="ru-RU" sz="2400" b="1" kern="1200" dirty="0"/>
            </a:p>
          </p:txBody>
        </p:sp>
        <p:sp>
          <p:nvSpPr>
            <p:cNvPr id="14" name="Полилиния 13"/>
            <p:cNvSpPr/>
            <p:nvPr/>
          </p:nvSpPr>
          <p:spPr>
            <a:xfrm>
              <a:off x="5814690" y="3713261"/>
              <a:ext cx="3068030" cy="2623853"/>
            </a:xfrm>
            <a:custGeom>
              <a:avLst/>
              <a:gdLst>
                <a:gd name="connsiteX0" fmla="*/ 0 w 3068030"/>
                <a:gd name="connsiteY0" fmla="*/ 0 h 2623853"/>
                <a:gd name="connsiteX1" fmla="*/ 3068030 w 3068030"/>
                <a:gd name="connsiteY1" fmla="*/ 0 h 2623853"/>
                <a:gd name="connsiteX2" fmla="*/ 3068030 w 3068030"/>
                <a:gd name="connsiteY2" fmla="*/ 2623853 h 2623853"/>
                <a:gd name="connsiteX3" fmla="*/ 0 w 3068030"/>
                <a:gd name="connsiteY3" fmla="*/ 2623853 h 2623853"/>
                <a:gd name="connsiteX4" fmla="*/ 0 w 3068030"/>
                <a:gd name="connsiteY4" fmla="*/ 0 h 26238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68030" h="2623853">
                  <a:moveTo>
                    <a:pt x="0" y="0"/>
                  </a:moveTo>
                  <a:lnTo>
                    <a:pt x="3068030" y="0"/>
                  </a:lnTo>
                  <a:lnTo>
                    <a:pt x="3068030" y="2623853"/>
                  </a:lnTo>
                  <a:lnTo>
                    <a:pt x="0" y="2623853"/>
                  </a:lnTo>
                  <a:lnTo>
                    <a:pt x="0" y="0"/>
                  </a:lnTo>
                  <a:close/>
                </a:path>
              </a:pathLst>
            </a:custGeom>
            <a:ln>
              <a:prstDash val="lgDash"/>
            </a:ln>
            <a:scene3d>
              <a:camera prst="isometricOffAxis1Right"/>
              <a:lightRig rig="flat" dir="t"/>
            </a:scene3d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4">
                <a:hueOff val="-6031141"/>
                <a:satOff val="42105"/>
                <a:lumOff val="4509"/>
                <a:alphaOff val="0"/>
              </a:schemeClr>
            </a:fillRef>
            <a:effectRef idx="2">
              <a:schemeClr val="accent4">
                <a:hueOff val="-6031141"/>
                <a:satOff val="42105"/>
                <a:lumOff val="4509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91440" tIns="91440" rIns="91440" bIns="91440" numCol="1" spcCol="1270" anchor="ctr" anchorCtr="0">
              <a:noAutofit/>
            </a:bodyPr>
            <a:lstStyle/>
            <a:p>
              <a:pPr lvl="0" algn="ctr" defTabSz="1066800">
                <a:lnSpc>
                  <a:spcPct val="10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2400" b="1" kern="1200" spc="-5" dirty="0" smtClean="0">
                  <a:latin typeface="Times New Roman"/>
                  <a:ea typeface="Times New Roman"/>
                </a:rPr>
                <a:t>сроков выплаты пособий по временной нетрудоспособности </a:t>
              </a:r>
              <a:endParaRPr lang="ru-RU" sz="2400" b="1" kern="1200" dirty="0"/>
            </a:p>
          </p:txBody>
        </p:sp>
      </p:grpSp>
    </p:spTree>
    <p:extLst>
      <p:ext uri="{BB962C8B-B14F-4D97-AF65-F5344CB8AC3E}">
        <p14:creationId xmlns="" xmlns:p14="http://schemas.microsoft.com/office/powerpoint/2010/main" val="26330371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691680" y="249153"/>
            <a:ext cx="5832648" cy="369332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algn="ctr"/>
            <a:r>
              <a:rPr lang="ru-RU" b="1" dirty="0" smtClean="0">
                <a:solidFill>
                  <a:srgbClr val="0070C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ЛЕГАЛИЗАЦИЯ ТРУДОВЫХ ОТНОШЕНИЙ</a:t>
            </a:r>
            <a:endParaRPr lang="ru-RU" b="1" dirty="0">
              <a:solidFill>
                <a:srgbClr val="0070C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5" name="Схема 4"/>
          <p:cNvGraphicFramePr/>
          <p:nvPr>
            <p:extLst>
              <p:ext uri="{D42A27DB-BD31-4B8C-83A1-F6EECF244321}">
                <p14:modId xmlns="" xmlns:p14="http://schemas.microsoft.com/office/powerpoint/2010/main" val="120986506"/>
              </p:ext>
            </p:extLst>
          </p:nvPr>
        </p:nvGraphicFramePr>
        <p:xfrm>
          <a:off x="179512" y="908720"/>
          <a:ext cx="8856984" cy="59492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="" xmlns:p14="http://schemas.microsoft.com/office/powerpoint/2010/main" val="390702780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691680" y="116632"/>
            <a:ext cx="5832648" cy="369332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algn="ctr"/>
            <a:r>
              <a:rPr lang="ru-RU" b="1" dirty="0" smtClean="0">
                <a:solidFill>
                  <a:srgbClr val="0070C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ГРАЖДАНСКО-ПРАВОВЫЕ ДОГОВОРА</a:t>
            </a:r>
            <a:endParaRPr lang="ru-RU" b="1" dirty="0">
              <a:solidFill>
                <a:srgbClr val="0070C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79512" y="620688"/>
            <a:ext cx="8784976" cy="67403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just">
              <a:spcAft>
                <a:spcPts val="0"/>
              </a:spcAft>
            </a:pPr>
            <a:r>
              <a:rPr lang="ru-RU" b="1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По информации Роструда, в  последние годы сложилась практика заключения с работниками договоров гражданско-правового характера (договоров подряда, оказания услуг и т.д.), а также использование заёмного труда. Работодатели, уклоняясь от предоставления работникам гарантий, установленных трудовым законодательством, необоснованно заключают договоры гражданско-правового характера. Вместе с тем, в данных отношениях усматриваются признаки трудовых отношений: работник подчиняется правилам внутреннего трудового распорядка, установленным у работодателя; налицо подчиненное положение работника по отношению к работодателю; ежемесячная выплата заработной платы; характер поручаемой работы и т. д. </a:t>
            </a:r>
            <a:endParaRPr lang="ru-RU" sz="2000" b="1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indent="450215" algn="just">
              <a:spcAft>
                <a:spcPts val="0"/>
              </a:spcAft>
            </a:pPr>
            <a:r>
              <a:rPr lang="ru-RU" b="1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В связи с тем, что должностное лицо Гострудинспекции не вправе квалифицировать характер правовых отношений между сторонами, работник вынужден обращаться в суд, в ответах по обращениям граждан инспекторы разъясняют порядок обращения в судебные органы, прикладывают к ответу образец искового заявления об установлении трудовых отношений.</a:t>
            </a:r>
            <a:endParaRPr lang="ru-RU" sz="2000" b="1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indent="450215" algn="just">
              <a:spcAft>
                <a:spcPts val="0"/>
              </a:spcAft>
            </a:pPr>
            <a:r>
              <a:rPr lang="ru-RU" b="1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Как отмечалось </a:t>
            </a:r>
            <a:r>
              <a:rPr lang="ru-RU" b="1" dirty="0" smtClean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выше </a:t>
            </a:r>
            <a:r>
              <a:rPr lang="ru-RU" b="1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фактов нарушения статьи 15 Трудового кодекса РФ не выявлено.</a:t>
            </a:r>
            <a:endParaRPr lang="ru-RU" sz="2000" b="1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indent="450215" algn="just">
              <a:spcAft>
                <a:spcPts val="0"/>
              </a:spcAft>
            </a:pPr>
            <a:r>
              <a:rPr lang="ru-RU" b="1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 </a:t>
            </a:r>
            <a:endParaRPr lang="ru-RU" sz="2000" b="1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indent="450215" algn="just">
              <a:spcAft>
                <a:spcPts val="0"/>
              </a:spcAft>
            </a:pPr>
            <a:r>
              <a:rPr lang="ru-RU" dirty="0">
                <a:latin typeface="Times New Roman"/>
                <a:ea typeface="Times New Roman"/>
                <a:cs typeface="Times New Roman"/>
              </a:rPr>
              <a:t> </a:t>
            </a:r>
            <a:endParaRPr lang="ru-RU" sz="2000" dirty="0">
              <a:effectLst/>
              <a:latin typeface="Calibri"/>
              <a:ea typeface="Times New Roman"/>
              <a:cs typeface="Times New Roman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691680" y="98443"/>
            <a:ext cx="5832648" cy="369332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algn="ctr"/>
            <a:r>
              <a:rPr lang="ru-RU" b="1" dirty="0" smtClean="0">
                <a:solidFill>
                  <a:srgbClr val="0070C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ГРАЖДАНСКО-ПРАВОВЫЕ ДОГОВОРА</a:t>
            </a:r>
            <a:endParaRPr lang="ru-RU" b="1" dirty="0">
              <a:solidFill>
                <a:srgbClr val="0070C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87613360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10437" y="620688"/>
            <a:ext cx="8712968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/>
            <a:endParaRPr lang="ru-RU" sz="2400" b="1" dirty="0" smtClean="0">
              <a:solidFill>
                <a:srgbClr val="00206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indent="457200" algn="just"/>
            <a:r>
              <a:rPr lang="ru-RU" b="1" dirty="0" smtClean="0"/>
              <a:t> </a:t>
            </a:r>
            <a:endParaRPr lang="ru-RU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987824" y="151179"/>
            <a:ext cx="3876058" cy="369332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algn="ctr"/>
            <a:r>
              <a:rPr lang="ru-RU" b="1" dirty="0" smtClean="0">
                <a:solidFill>
                  <a:srgbClr val="0070C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ОХРАНА ТРУДА</a:t>
            </a:r>
            <a:endParaRPr lang="ru-RU" b="1" dirty="0">
              <a:solidFill>
                <a:srgbClr val="0070C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95534" y="671343"/>
            <a:ext cx="8527869" cy="61960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>
              <a:spcAft>
                <a:spcPts val="0"/>
              </a:spcAft>
            </a:pPr>
            <a:r>
              <a:rPr lang="ru-RU" b="1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В 1 квартале 2018 года на территории округа произошло 6 несчастных случаев на производстве отнесенных к категории тяжелых и смертельных. </a:t>
            </a:r>
            <a:r>
              <a:rPr lang="ru-RU" b="1" dirty="0" smtClean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Среди них: один </a:t>
            </a:r>
            <a:r>
              <a:rPr lang="ru-RU" b="1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случай тяжелый, 5 со смертельным исходом (из них 3 не связаны с производством).</a:t>
            </a:r>
            <a:endParaRPr lang="ru-RU" sz="2000" b="1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indent="457200" algn="just">
              <a:spcAft>
                <a:spcPts val="0"/>
              </a:spcAft>
            </a:pPr>
            <a:r>
              <a:rPr lang="ru-RU" b="1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За указанный период несчастных </a:t>
            </a:r>
            <a:r>
              <a:rPr lang="ru-RU" b="1" dirty="0" smtClean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случаев, </a:t>
            </a:r>
            <a:r>
              <a:rPr lang="ru-RU" b="1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происшедших на производстве с женщинами и с работниками </a:t>
            </a:r>
            <a:r>
              <a:rPr lang="ru-RU" b="1" smtClean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в возрасте до </a:t>
            </a:r>
            <a:r>
              <a:rPr lang="ru-RU" b="1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18 лет не зарегистрировано.</a:t>
            </a:r>
            <a:endParaRPr lang="ru-RU" sz="2000" b="1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indent="457200" algn="just">
              <a:spcAft>
                <a:spcPts val="0"/>
              </a:spcAft>
            </a:pPr>
            <a:r>
              <a:rPr lang="ru-RU" b="1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В порядке реализации возложенных полномочий Гострудинспекцией в Чукотском автономном округе  проведено одно расследование тяжелого несчастного случая на производстве связанного с производством. </a:t>
            </a:r>
            <a:endParaRPr lang="ru-RU" sz="2000" b="1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indent="457200" algn="just">
              <a:spcAft>
                <a:spcPts val="0"/>
              </a:spcAft>
            </a:pPr>
            <a:r>
              <a:rPr lang="ru-RU" b="1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По видам экономической деятельности:</a:t>
            </a:r>
            <a:endParaRPr lang="ru-RU" sz="2000" b="1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indent="457200" algn="just">
              <a:spcAft>
                <a:spcPts val="0"/>
              </a:spcAft>
            </a:pPr>
            <a:r>
              <a:rPr lang="ru-RU" b="1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- добыча полезных ископаемых – 1 человек. </a:t>
            </a:r>
            <a:endParaRPr lang="ru-RU" sz="2000" b="1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indent="457200" algn="just">
              <a:spcAft>
                <a:spcPts val="0"/>
              </a:spcAft>
            </a:pPr>
            <a:r>
              <a:rPr lang="ru-RU" b="1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Виды происшествия, которые привели к тяжелым последствиям:</a:t>
            </a:r>
            <a:endParaRPr lang="ru-RU" sz="2000" b="1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indent="457200" algn="just">
              <a:spcAft>
                <a:spcPts val="0"/>
              </a:spcAft>
            </a:pPr>
            <a:r>
              <a:rPr lang="ru-RU" b="1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- падение пострадавшего с высоты – 1. </a:t>
            </a:r>
            <a:endParaRPr lang="ru-RU" sz="2000" b="1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indent="457200" algn="just">
              <a:spcAft>
                <a:spcPts val="0"/>
              </a:spcAft>
            </a:pPr>
            <a:r>
              <a:rPr lang="ru-RU" b="1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Причины несчастного случая на производстве, которые привели к тяжелым последствиям:</a:t>
            </a:r>
            <a:endParaRPr lang="ru-RU" sz="2000" b="1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indent="457200" algn="just">
              <a:spcAft>
                <a:spcPts val="0"/>
              </a:spcAft>
            </a:pPr>
            <a:r>
              <a:rPr lang="ru-RU" b="1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- неудовлетворительное содержание и недостатки в организации рабочих мест.</a:t>
            </a:r>
            <a:endParaRPr lang="ru-RU" sz="2000" b="1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457200" indent="450215" algn="just">
              <a:lnSpc>
                <a:spcPct val="115000"/>
              </a:lnSpc>
              <a:spcAft>
                <a:spcPts val="0"/>
              </a:spcAft>
              <a:tabLst>
                <a:tab pos="630555" algn="l"/>
              </a:tabLst>
            </a:pPr>
            <a:r>
              <a:rPr lang="ru-RU" b="1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 </a:t>
            </a:r>
            <a:r>
              <a:rPr lang="ru-RU" b="1" dirty="0" smtClean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endParaRPr lang="ru-RU" sz="1600" b="1" dirty="0">
              <a:solidFill>
                <a:srgbClr val="002060"/>
              </a:solidFill>
              <a:effectLst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073953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1" name="Picture 1" descr="C:\Users\Olga\Desktop\юре\adfeef69cd7d44aee088c7d627714d0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5678" y="764704"/>
            <a:ext cx="4038600" cy="574357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5" name="Схема 4"/>
          <p:cNvGraphicFramePr/>
          <p:nvPr>
            <p:extLst>
              <p:ext uri="{D42A27DB-BD31-4B8C-83A1-F6EECF244321}">
                <p14:modId xmlns="" xmlns:p14="http://schemas.microsoft.com/office/powerpoint/2010/main" val="4110880248"/>
              </p:ext>
            </p:extLst>
          </p:nvPr>
        </p:nvGraphicFramePr>
        <p:xfrm>
          <a:off x="107504" y="1412776"/>
          <a:ext cx="4896544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227179" y="203995"/>
            <a:ext cx="8719120" cy="369332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algn="ctr"/>
            <a:r>
              <a:rPr lang="ru-RU" b="1" dirty="0" smtClean="0">
                <a:solidFill>
                  <a:srgbClr val="0070C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МЕРЫ АДМИНИСТРАТИВНОЙ ОТВЕТСТВЕННОСТИ</a:t>
            </a:r>
            <a:endParaRPr lang="ru-RU" b="1" dirty="0">
              <a:solidFill>
                <a:srgbClr val="0070C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5148064" y="1052736"/>
            <a:ext cx="3816424" cy="64807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5148064" y="5733256"/>
            <a:ext cx="3816424" cy="64807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НЕТ МЕЛОЧЕЙ</a:t>
            </a:r>
            <a:endParaRPr lang="ru-RU" sz="3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186881" y="1074079"/>
            <a:ext cx="3804247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 БЕЗОПАСНОСТИ</a:t>
            </a:r>
            <a:endParaRPr lang="ru-RU" sz="3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4100492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Модульная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Моду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309</TotalTime>
  <Words>641</Words>
  <Application>Microsoft Office PowerPoint</Application>
  <PresentationFormat>Экран (4:3)</PresentationFormat>
  <Paragraphs>73</Paragraphs>
  <Slides>11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Воздушный поток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 Windows</dc:creator>
  <cp:lastModifiedBy>Руководитель</cp:lastModifiedBy>
  <cp:revision>29</cp:revision>
  <dcterms:created xsi:type="dcterms:W3CDTF">2018-04-22T01:52:15Z</dcterms:created>
  <dcterms:modified xsi:type="dcterms:W3CDTF">2018-05-06T19:15:13Z</dcterms:modified>
</cp:coreProperties>
</file>