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5" r:id="rId8"/>
    <p:sldId id="261" r:id="rId9"/>
    <p:sldId id="262" r:id="rId10"/>
    <p:sldId id="268" r:id="rId11"/>
    <p:sldId id="269" r:id="rId12"/>
    <p:sldId id="264" r:id="rId13"/>
    <p:sldId id="266" r:id="rId14"/>
    <p:sldId id="26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83" d="100"/>
          <a:sy n="83" d="100"/>
        </p:scale>
        <p:origin x="-1430"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FFEB09-A476-4413-8823-F0C32E348856}" type="doc">
      <dgm:prSet loTypeId="urn:microsoft.com/office/officeart/2005/8/layout/cycle3" loCatId="cycle" qsTypeId="urn:microsoft.com/office/officeart/2005/8/quickstyle/simple1" qsCatId="simple" csTypeId="urn:microsoft.com/office/officeart/2005/8/colors/accent3_4" csCatId="accent3" phldr="1"/>
      <dgm:spPr/>
      <dgm:t>
        <a:bodyPr/>
        <a:lstStyle/>
        <a:p>
          <a:endParaRPr lang="ru-RU"/>
        </a:p>
      </dgm:t>
    </dgm:pt>
    <dgm:pt modelId="{EFFDF604-099A-45F2-BB81-D4250870FF77}">
      <dgm:prSet phldrT="[Текст]" custT="1"/>
      <dgm:spPr/>
      <dgm:t>
        <a:bodyPr/>
        <a:lstStyle/>
        <a:p>
          <a:r>
            <a:rPr lang="ru-RU" sz="3200" b="1" dirty="0" smtClean="0">
              <a:solidFill>
                <a:srgbClr val="FFFF00"/>
              </a:solidFill>
            </a:rPr>
            <a:t>Всего</a:t>
          </a:r>
        </a:p>
        <a:p>
          <a:r>
            <a:rPr lang="ru-RU" sz="3200" b="1" dirty="0" smtClean="0">
              <a:solidFill>
                <a:srgbClr val="FFFF00"/>
              </a:solidFill>
            </a:rPr>
            <a:t>135</a:t>
          </a:r>
          <a:endParaRPr lang="ru-RU" sz="3200" b="1" dirty="0">
            <a:solidFill>
              <a:srgbClr val="FFFF00"/>
            </a:solidFill>
          </a:endParaRPr>
        </a:p>
      </dgm:t>
    </dgm:pt>
    <dgm:pt modelId="{2C495CDD-9F7E-457A-8C71-09A2DEE0883D}" type="parTrans" cxnId="{AF6BE076-3177-46DF-86E7-9198003BA705}">
      <dgm:prSet/>
      <dgm:spPr/>
      <dgm:t>
        <a:bodyPr/>
        <a:lstStyle/>
        <a:p>
          <a:endParaRPr lang="ru-RU"/>
        </a:p>
      </dgm:t>
    </dgm:pt>
    <dgm:pt modelId="{79F327F7-0D14-4836-8C11-D176D7C922AF}" type="sibTrans" cxnId="{AF6BE076-3177-46DF-86E7-9198003BA705}">
      <dgm:prSet/>
      <dgm:spPr/>
      <dgm:t>
        <a:bodyPr/>
        <a:lstStyle/>
        <a:p>
          <a:endParaRPr lang="ru-RU"/>
        </a:p>
      </dgm:t>
    </dgm:pt>
    <dgm:pt modelId="{5E3B82A7-AC35-48E8-8DA1-3A0D5972F045}">
      <dgm:prSet phldrT="[Текст]" custT="1"/>
      <dgm:spPr/>
      <dgm:t>
        <a:bodyPr/>
        <a:lstStyle/>
        <a:p>
          <a:r>
            <a:rPr lang="ru-RU" sz="2800" b="1" dirty="0" smtClean="0">
              <a:solidFill>
                <a:srgbClr val="C00000"/>
              </a:solidFill>
            </a:rPr>
            <a:t>Внеплановые</a:t>
          </a:r>
        </a:p>
        <a:p>
          <a:r>
            <a:rPr lang="ru-RU" sz="2800" b="1" dirty="0" smtClean="0">
              <a:solidFill>
                <a:srgbClr val="C00000"/>
              </a:solidFill>
            </a:rPr>
            <a:t>115</a:t>
          </a:r>
          <a:endParaRPr lang="ru-RU" sz="2800" b="1" dirty="0">
            <a:solidFill>
              <a:srgbClr val="C00000"/>
            </a:solidFill>
          </a:endParaRPr>
        </a:p>
      </dgm:t>
    </dgm:pt>
    <dgm:pt modelId="{5BC3E877-0489-4745-9B59-41A6BDE985B9}" type="parTrans" cxnId="{9131B792-7BFD-4A2A-A485-D96A0636A081}">
      <dgm:prSet/>
      <dgm:spPr/>
      <dgm:t>
        <a:bodyPr/>
        <a:lstStyle/>
        <a:p>
          <a:endParaRPr lang="ru-RU"/>
        </a:p>
      </dgm:t>
    </dgm:pt>
    <dgm:pt modelId="{2E783395-B08B-4748-BC76-0DC388511204}" type="sibTrans" cxnId="{9131B792-7BFD-4A2A-A485-D96A0636A081}">
      <dgm:prSet/>
      <dgm:spPr/>
      <dgm:t>
        <a:bodyPr/>
        <a:lstStyle/>
        <a:p>
          <a:endParaRPr lang="ru-RU"/>
        </a:p>
      </dgm:t>
    </dgm:pt>
    <dgm:pt modelId="{4ACAA19F-0F80-44BF-97C4-296E52EFDADD}">
      <dgm:prSet phldrT="[Текст]"/>
      <dgm:spPr/>
      <dgm:t>
        <a:bodyPr/>
        <a:lstStyle/>
        <a:p>
          <a:r>
            <a:rPr lang="ru-RU" b="1" dirty="0" smtClean="0">
              <a:solidFill>
                <a:srgbClr val="002060"/>
              </a:solidFill>
            </a:rPr>
            <a:t>Выездные</a:t>
          </a:r>
        </a:p>
        <a:p>
          <a:r>
            <a:rPr lang="ru-RU" b="1" dirty="0" smtClean="0">
              <a:solidFill>
                <a:srgbClr val="002060"/>
              </a:solidFill>
            </a:rPr>
            <a:t>44</a:t>
          </a:r>
          <a:endParaRPr lang="ru-RU" b="1" dirty="0">
            <a:solidFill>
              <a:srgbClr val="002060"/>
            </a:solidFill>
          </a:endParaRPr>
        </a:p>
      </dgm:t>
    </dgm:pt>
    <dgm:pt modelId="{9C27E525-789D-4909-9353-F33C080F4CF4}" type="parTrans" cxnId="{D86A99CF-5D6E-4398-9B6D-2B723894F150}">
      <dgm:prSet/>
      <dgm:spPr/>
      <dgm:t>
        <a:bodyPr/>
        <a:lstStyle/>
        <a:p>
          <a:endParaRPr lang="ru-RU"/>
        </a:p>
      </dgm:t>
    </dgm:pt>
    <dgm:pt modelId="{2490AA01-A7E2-45A7-85AC-228DB5501988}" type="sibTrans" cxnId="{D86A99CF-5D6E-4398-9B6D-2B723894F150}">
      <dgm:prSet/>
      <dgm:spPr/>
      <dgm:t>
        <a:bodyPr/>
        <a:lstStyle/>
        <a:p>
          <a:endParaRPr lang="ru-RU"/>
        </a:p>
      </dgm:t>
    </dgm:pt>
    <dgm:pt modelId="{233916C8-1B0E-4E7A-92BD-20DB6DC3B8D1}">
      <dgm:prSet phldrT="[Текст]"/>
      <dgm:spPr/>
      <dgm:t>
        <a:bodyPr/>
        <a:lstStyle/>
        <a:p>
          <a:r>
            <a:rPr lang="ru-RU" b="1" dirty="0" smtClean="0">
              <a:solidFill>
                <a:srgbClr val="002060"/>
              </a:solidFill>
            </a:rPr>
            <a:t>Документарные</a:t>
          </a:r>
        </a:p>
        <a:p>
          <a:r>
            <a:rPr lang="ru-RU" b="1" dirty="0" smtClean="0">
              <a:solidFill>
                <a:srgbClr val="002060"/>
              </a:solidFill>
            </a:rPr>
            <a:t>91</a:t>
          </a:r>
          <a:endParaRPr lang="ru-RU" b="1" dirty="0">
            <a:solidFill>
              <a:srgbClr val="002060"/>
            </a:solidFill>
          </a:endParaRPr>
        </a:p>
      </dgm:t>
    </dgm:pt>
    <dgm:pt modelId="{D7480C69-A3E4-4106-B798-89F967A49A4F}" type="parTrans" cxnId="{B837AD57-2B9E-4A99-A1D9-17E7EE61C450}">
      <dgm:prSet/>
      <dgm:spPr/>
      <dgm:t>
        <a:bodyPr/>
        <a:lstStyle/>
        <a:p>
          <a:endParaRPr lang="ru-RU"/>
        </a:p>
      </dgm:t>
    </dgm:pt>
    <dgm:pt modelId="{91BEA47A-6BE6-46EC-91B1-845DA87977CB}" type="sibTrans" cxnId="{B837AD57-2B9E-4A99-A1D9-17E7EE61C450}">
      <dgm:prSet/>
      <dgm:spPr/>
      <dgm:t>
        <a:bodyPr/>
        <a:lstStyle/>
        <a:p>
          <a:endParaRPr lang="ru-RU"/>
        </a:p>
      </dgm:t>
    </dgm:pt>
    <dgm:pt modelId="{718A635F-DE0B-4C11-BF41-C33B9A697A25}">
      <dgm:prSet phldrT="[Текст]" custT="1"/>
      <dgm:spPr/>
      <dgm:t>
        <a:bodyPr/>
        <a:lstStyle/>
        <a:p>
          <a:r>
            <a:rPr lang="ru-RU" sz="2800" b="1" dirty="0" smtClean="0">
              <a:solidFill>
                <a:srgbClr val="C00000"/>
              </a:solidFill>
            </a:rPr>
            <a:t>Плановые</a:t>
          </a:r>
        </a:p>
        <a:p>
          <a:r>
            <a:rPr lang="ru-RU" sz="2800" b="1" dirty="0" smtClean="0">
              <a:solidFill>
                <a:srgbClr val="C00000"/>
              </a:solidFill>
            </a:rPr>
            <a:t>20</a:t>
          </a:r>
          <a:endParaRPr lang="ru-RU" sz="2800" b="1" dirty="0">
            <a:solidFill>
              <a:srgbClr val="C00000"/>
            </a:solidFill>
          </a:endParaRPr>
        </a:p>
      </dgm:t>
    </dgm:pt>
    <dgm:pt modelId="{48C53006-624A-42C3-BEF4-C3859DF06FA2}" type="parTrans" cxnId="{50C2A505-21BE-4202-8BE4-81D148D4052E}">
      <dgm:prSet/>
      <dgm:spPr/>
      <dgm:t>
        <a:bodyPr/>
        <a:lstStyle/>
        <a:p>
          <a:endParaRPr lang="ru-RU"/>
        </a:p>
      </dgm:t>
    </dgm:pt>
    <dgm:pt modelId="{E57B020C-A84C-4159-A426-F8E9C7115A78}" type="sibTrans" cxnId="{50C2A505-21BE-4202-8BE4-81D148D4052E}">
      <dgm:prSet/>
      <dgm:spPr/>
      <dgm:t>
        <a:bodyPr/>
        <a:lstStyle/>
        <a:p>
          <a:endParaRPr lang="ru-RU"/>
        </a:p>
      </dgm:t>
    </dgm:pt>
    <dgm:pt modelId="{17C377C0-3625-47AF-A316-5F73A2D89B28}" type="pres">
      <dgm:prSet presAssocID="{51FFEB09-A476-4413-8823-F0C32E348856}" presName="Name0" presStyleCnt="0">
        <dgm:presLayoutVars>
          <dgm:dir/>
          <dgm:resizeHandles val="exact"/>
        </dgm:presLayoutVars>
      </dgm:prSet>
      <dgm:spPr/>
      <dgm:t>
        <a:bodyPr/>
        <a:lstStyle/>
        <a:p>
          <a:endParaRPr lang="ru-RU"/>
        </a:p>
      </dgm:t>
    </dgm:pt>
    <dgm:pt modelId="{AA64F4AA-7869-409B-A726-308D6E5653A0}" type="pres">
      <dgm:prSet presAssocID="{51FFEB09-A476-4413-8823-F0C32E348856}" presName="cycle" presStyleCnt="0"/>
      <dgm:spPr/>
    </dgm:pt>
    <dgm:pt modelId="{F2C6286B-894A-4D1D-9E8B-EEFF1BFABF1D}" type="pres">
      <dgm:prSet presAssocID="{EFFDF604-099A-45F2-BB81-D4250870FF77}" presName="nodeFirstNode" presStyleLbl="node1" presStyleIdx="0" presStyleCnt="5">
        <dgm:presLayoutVars>
          <dgm:bulletEnabled val="1"/>
        </dgm:presLayoutVars>
      </dgm:prSet>
      <dgm:spPr/>
      <dgm:t>
        <a:bodyPr/>
        <a:lstStyle/>
        <a:p>
          <a:endParaRPr lang="ru-RU"/>
        </a:p>
      </dgm:t>
    </dgm:pt>
    <dgm:pt modelId="{93DF5039-240F-4C11-81B4-7AA2A717C95C}" type="pres">
      <dgm:prSet presAssocID="{79F327F7-0D14-4836-8C11-D176D7C922AF}" presName="sibTransFirstNode" presStyleLbl="bgShp" presStyleIdx="0" presStyleCnt="1"/>
      <dgm:spPr/>
      <dgm:t>
        <a:bodyPr/>
        <a:lstStyle/>
        <a:p>
          <a:endParaRPr lang="ru-RU"/>
        </a:p>
      </dgm:t>
    </dgm:pt>
    <dgm:pt modelId="{F64245E9-D042-4AC2-81F6-7DF6C58A8111}" type="pres">
      <dgm:prSet presAssocID="{5E3B82A7-AC35-48E8-8DA1-3A0D5972F045}" presName="nodeFollowingNodes" presStyleLbl="node1" presStyleIdx="1" presStyleCnt="5" custScaleX="124442" custRadScaleRad="97627" custRadScaleInc="-3071">
        <dgm:presLayoutVars>
          <dgm:bulletEnabled val="1"/>
        </dgm:presLayoutVars>
      </dgm:prSet>
      <dgm:spPr/>
      <dgm:t>
        <a:bodyPr/>
        <a:lstStyle/>
        <a:p>
          <a:endParaRPr lang="ru-RU"/>
        </a:p>
      </dgm:t>
    </dgm:pt>
    <dgm:pt modelId="{5642B57F-AFA2-4F46-A5F7-29FB9C2350E5}" type="pres">
      <dgm:prSet presAssocID="{4ACAA19F-0F80-44BF-97C4-296E52EFDADD}" presName="nodeFollowingNodes" presStyleLbl="node1" presStyleIdx="2" presStyleCnt="5" custScaleX="139256">
        <dgm:presLayoutVars>
          <dgm:bulletEnabled val="1"/>
        </dgm:presLayoutVars>
      </dgm:prSet>
      <dgm:spPr/>
      <dgm:t>
        <a:bodyPr/>
        <a:lstStyle/>
        <a:p>
          <a:endParaRPr lang="ru-RU"/>
        </a:p>
      </dgm:t>
    </dgm:pt>
    <dgm:pt modelId="{EF237E4B-F287-4D55-BDD9-564F7487FAA7}" type="pres">
      <dgm:prSet presAssocID="{233916C8-1B0E-4E7A-92BD-20DB6DC3B8D1}" presName="nodeFollowingNodes" presStyleLbl="node1" presStyleIdx="3" presStyleCnt="5" custScaleX="133892">
        <dgm:presLayoutVars>
          <dgm:bulletEnabled val="1"/>
        </dgm:presLayoutVars>
      </dgm:prSet>
      <dgm:spPr/>
      <dgm:t>
        <a:bodyPr/>
        <a:lstStyle/>
        <a:p>
          <a:endParaRPr lang="ru-RU"/>
        </a:p>
      </dgm:t>
    </dgm:pt>
    <dgm:pt modelId="{816D1FFF-E062-49B0-8841-CE493003D839}" type="pres">
      <dgm:prSet presAssocID="{718A635F-DE0B-4C11-BF41-C33B9A697A25}" presName="nodeFollowingNodes" presStyleLbl="node1" presStyleIdx="4" presStyleCnt="5" custScaleX="138316">
        <dgm:presLayoutVars>
          <dgm:bulletEnabled val="1"/>
        </dgm:presLayoutVars>
      </dgm:prSet>
      <dgm:spPr/>
      <dgm:t>
        <a:bodyPr/>
        <a:lstStyle/>
        <a:p>
          <a:endParaRPr lang="ru-RU"/>
        </a:p>
      </dgm:t>
    </dgm:pt>
  </dgm:ptLst>
  <dgm:cxnLst>
    <dgm:cxn modelId="{2DF407E5-0B02-4A48-8F00-D56DCC8B9738}" type="presOf" srcId="{5E3B82A7-AC35-48E8-8DA1-3A0D5972F045}" destId="{F64245E9-D042-4AC2-81F6-7DF6C58A8111}" srcOrd="0" destOrd="0" presId="urn:microsoft.com/office/officeart/2005/8/layout/cycle3"/>
    <dgm:cxn modelId="{EB81B3E7-3E1C-4240-9B6C-9AFB0297B0E3}" type="presOf" srcId="{51FFEB09-A476-4413-8823-F0C32E348856}" destId="{17C377C0-3625-47AF-A316-5F73A2D89B28}" srcOrd="0" destOrd="0" presId="urn:microsoft.com/office/officeart/2005/8/layout/cycle3"/>
    <dgm:cxn modelId="{D86A99CF-5D6E-4398-9B6D-2B723894F150}" srcId="{51FFEB09-A476-4413-8823-F0C32E348856}" destId="{4ACAA19F-0F80-44BF-97C4-296E52EFDADD}" srcOrd="2" destOrd="0" parTransId="{9C27E525-789D-4909-9353-F33C080F4CF4}" sibTransId="{2490AA01-A7E2-45A7-85AC-228DB5501988}"/>
    <dgm:cxn modelId="{587C85BE-2FA7-4335-9988-38D2631F2469}" type="presOf" srcId="{4ACAA19F-0F80-44BF-97C4-296E52EFDADD}" destId="{5642B57F-AFA2-4F46-A5F7-29FB9C2350E5}" srcOrd="0" destOrd="0" presId="urn:microsoft.com/office/officeart/2005/8/layout/cycle3"/>
    <dgm:cxn modelId="{6A01631B-CA00-4434-A8F9-EC07F7720274}" type="presOf" srcId="{718A635F-DE0B-4C11-BF41-C33B9A697A25}" destId="{816D1FFF-E062-49B0-8841-CE493003D839}" srcOrd="0" destOrd="0" presId="urn:microsoft.com/office/officeart/2005/8/layout/cycle3"/>
    <dgm:cxn modelId="{9131B792-7BFD-4A2A-A485-D96A0636A081}" srcId="{51FFEB09-A476-4413-8823-F0C32E348856}" destId="{5E3B82A7-AC35-48E8-8DA1-3A0D5972F045}" srcOrd="1" destOrd="0" parTransId="{5BC3E877-0489-4745-9B59-41A6BDE985B9}" sibTransId="{2E783395-B08B-4748-BC76-0DC388511204}"/>
    <dgm:cxn modelId="{CDCD7400-C899-4DCA-8F8D-B75493E69143}" type="presOf" srcId="{233916C8-1B0E-4E7A-92BD-20DB6DC3B8D1}" destId="{EF237E4B-F287-4D55-BDD9-564F7487FAA7}" srcOrd="0" destOrd="0" presId="urn:microsoft.com/office/officeart/2005/8/layout/cycle3"/>
    <dgm:cxn modelId="{50C2A505-21BE-4202-8BE4-81D148D4052E}" srcId="{51FFEB09-A476-4413-8823-F0C32E348856}" destId="{718A635F-DE0B-4C11-BF41-C33B9A697A25}" srcOrd="4" destOrd="0" parTransId="{48C53006-624A-42C3-BEF4-C3859DF06FA2}" sibTransId="{E57B020C-A84C-4159-A426-F8E9C7115A78}"/>
    <dgm:cxn modelId="{AF6BE076-3177-46DF-86E7-9198003BA705}" srcId="{51FFEB09-A476-4413-8823-F0C32E348856}" destId="{EFFDF604-099A-45F2-BB81-D4250870FF77}" srcOrd="0" destOrd="0" parTransId="{2C495CDD-9F7E-457A-8C71-09A2DEE0883D}" sibTransId="{79F327F7-0D14-4836-8C11-D176D7C922AF}"/>
    <dgm:cxn modelId="{06EED545-F1FD-45FB-9990-0F02F7B94D94}" type="presOf" srcId="{79F327F7-0D14-4836-8C11-D176D7C922AF}" destId="{93DF5039-240F-4C11-81B4-7AA2A717C95C}" srcOrd="0" destOrd="0" presId="urn:microsoft.com/office/officeart/2005/8/layout/cycle3"/>
    <dgm:cxn modelId="{B837AD57-2B9E-4A99-A1D9-17E7EE61C450}" srcId="{51FFEB09-A476-4413-8823-F0C32E348856}" destId="{233916C8-1B0E-4E7A-92BD-20DB6DC3B8D1}" srcOrd="3" destOrd="0" parTransId="{D7480C69-A3E4-4106-B798-89F967A49A4F}" sibTransId="{91BEA47A-6BE6-46EC-91B1-845DA87977CB}"/>
    <dgm:cxn modelId="{03FDB9C4-43CB-4881-B17D-135877797922}" type="presOf" srcId="{EFFDF604-099A-45F2-BB81-D4250870FF77}" destId="{F2C6286B-894A-4D1D-9E8B-EEFF1BFABF1D}" srcOrd="0" destOrd="0" presId="urn:microsoft.com/office/officeart/2005/8/layout/cycle3"/>
    <dgm:cxn modelId="{5F286A01-96CF-4D54-BEB0-F5F86BC1AE17}" type="presParOf" srcId="{17C377C0-3625-47AF-A316-5F73A2D89B28}" destId="{AA64F4AA-7869-409B-A726-308D6E5653A0}" srcOrd="0" destOrd="0" presId="urn:microsoft.com/office/officeart/2005/8/layout/cycle3"/>
    <dgm:cxn modelId="{01551074-510A-46FE-A5B0-24150855644D}" type="presParOf" srcId="{AA64F4AA-7869-409B-A726-308D6E5653A0}" destId="{F2C6286B-894A-4D1D-9E8B-EEFF1BFABF1D}" srcOrd="0" destOrd="0" presId="urn:microsoft.com/office/officeart/2005/8/layout/cycle3"/>
    <dgm:cxn modelId="{D4DFAD3E-8CA0-4E5E-BDA4-54E2A12AB2AC}" type="presParOf" srcId="{AA64F4AA-7869-409B-A726-308D6E5653A0}" destId="{93DF5039-240F-4C11-81B4-7AA2A717C95C}" srcOrd="1" destOrd="0" presId="urn:microsoft.com/office/officeart/2005/8/layout/cycle3"/>
    <dgm:cxn modelId="{CF877ACC-F486-44FC-9D69-2E950CD06E7A}" type="presParOf" srcId="{AA64F4AA-7869-409B-A726-308D6E5653A0}" destId="{F64245E9-D042-4AC2-81F6-7DF6C58A8111}" srcOrd="2" destOrd="0" presId="urn:microsoft.com/office/officeart/2005/8/layout/cycle3"/>
    <dgm:cxn modelId="{11DF1754-75AD-4016-8170-4874CC7AD7EB}" type="presParOf" srcId="{AA64F4AA-7869-409B-A726-308D6E5653A0}" destId="{5642B57F-AFA2-4F46-A5F7-29FB9C2350E5}" srcOrd="3" destOrd="0" presId="urn:microsoft.com/office/officeart/2005/8/layout/cycle3"/>
    <dgm:cxn modelId="{23AB90FE-63FC-4B93-AA22-6A15C87EE12B}" type="presParOf" srcId="{AA64F4AA-7869-409B-A726-308D6E5653A0}" destId="{EF237E4B-F287-4D55-BDD9-564F7487FAA7}" srcOrd="4" destOrd="0" presId="urn:microsoft.com/office/officeart/2005/8/layout/cycle3"/>
    <dgm:cxn modelId="{32B9417A-8D94-48DD-8230-5CC5A23F9CD1}" type="presParOf" srcId="{AA64F4AA-7869-409B-A726-308D6E5653A0}" destId="{816D1FFF-E062-49B0-8841-CE493003D839}"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8781EC-1DA8-4A63-949F-A553611C4C2E}" type="doc">
      <dgm:prSet loTypeId="urn:diagrams.loki3.com/TabbedArc+Icon" loCatId="relationship" qsTypeId="urn:microsoft.com/office/officeart/2005/8/quickstyle/simple1" qsCatId="simple" csTypeId="urn:microsoft.com/office/officeart/2005/8/colors/accent1_2" csCatId="accent1" phldr="1"/>
      <dgm:spPr/>
    </dgm:pt>
    <dgm:pt modelId="{2AA79DFC-5027-4B83-9429-9B6BED9F9AFA}">
      <dgm:prSet phldrT="[Текст]" custT="1"/>
      <dgm:spPr/>
      <dgm:t>
        <a:bodyPr/>
        <a:lstStyle/>
        <a:p>
          <a:r>
            <a:rPr lang="ru-RU" sz="3600" b="1" dirty="0" smtClean="0">
              <a:solidFill>
                <a:srgbClr val="FFC000"/>
              </a:solidFill>
            </a:rPr>
            <a:t> охране труда - 109</a:t>
          </a:r>
          <a:endParaRPr lang="ru-RU" sz="3600" b="1" dirty="0">
            <a:solidFill>
              <a:srgbClr val="FFC000"/>
            </a:solidFill>
          </a:endParaRPr>
        </a:p>
      </dgm:t>
    </dgm:pt>
    <dgm:pt modelId="{085A4853-46BE-4196-BCD3-91A081BFCD8F}" type="parTrans" cxnId="{D00201DA-35D2-45BC-AFE3-6D6F42BC17A4}">
      <dgm:prSet/>
      <dgm:spPr/>
      <dgm:t>
        <a:bodyPr/>
        <a:lstStyle/>
        <a:p>
          <a:endParaRPr lang="ru-RU"/>
        </a:p>
      </dgm:t>
    </dgm:pt>
    <dgm:pt modelId="{97D0F3F1-8579-4A18-ADEF-CD637542F827}" type="sibTrans" cxnId="{D00201DA-35D2-45BC-AFE3-6D6F42BC17A4}">
      <dgm:prSet/>
      <dgm:spPr/>
      <dgm:t>
        <a:bodyPr/>
        <a:lstStyle/>
        <a:p>
          <a:endParaRPr lang="ru-RU"/>
        </a:p>
      </dgm:t>
    </dgm:pt>
    <dgm:pt modelId="{FE297A94-60D9-4109-BE46-61C552FE82AB}">
      <dgm:prSet phldrT="[Текст]" custT="1"/>
      <dgm:spPr/>
      <dgm:t>
        <a:bodyPr/>
        <a:lstStyle/>
        <a:p>
          <a:pPr>
            <a:lnSpc>
              <a:spcPct val="100000"/>
            </a:lnSpc>
            <a:spcAft>
              <a:spcPts val="0"/>
            </a:spcAft>
          </a:pPr>
          <a:r>
            <a:rPr lang="ru-RU" sz="3600" b="1" dirty="0" smtClean="0">
              <a:solidFill>
                <a:srgbClr val="FFC000"/>
              </a:solidFill>
            </a:rPr>
            <a:t>оплате труда - 5</a:t>
          </a:r>
        </a:p>
        <a:p>
          <a:pPr>
            <a:lnSpc>
              <a:spcPct val="100000"/>
            </a:lnSpc>
            <a:spcAft>
              <a:spcPts val="0"/>
            </a:spcAft>
          </a:pPr>
          <a:r>
            <a:rPr lang="ru-RU" sz="3600" dirty="0" smtClean="0"/>
            <a:t> </a:t>
          </a:r>
          <a:endParaRPr lang="ru-RU" sz="4600" dirty="0">
            <a:solidFill>
              <a:srgbClr val="FFC000"/>
            </a:solidFill>
          </a:endParaRPr>
        </a:p>
      </dgm:t>
    </dgm:pt>
    <dgm:pt modelId="{C528DABA-098F-445F-AF0E-A4E9BCABCF76}" type="parTrans" cxnId="{EA61DD94-FFF1-44E4-8E26-8660961B1D5C}">
      <dgm:prSet/>
      <dgm:spPr/>
      <dgm:t>
        <a:bodyPr/>
        <a:lstStyle/>
        <a:p>
          <a:endParaRPr lang="ru-RU"/>
        </a:p>
      </dgm:t>
    </dgm:pt>
    <dgm:pt modelId="{891D4638-F277-46BD-AE32-10489B1A88ED}" type="sibTrans" cxnId="{EA61DD94-FFF1-44E4-8E26-8660961B1D5C}">
      <dgm:prSet/>
      <dgm:spPr/>
      <dgm:t>
        <a:bodyPr/>
        <a:lstStyle/>
        <a:p>
          <a:endParaRPr lang="ru-RU"/>
        </a:p>
      </dgm:t>
    </dgm:pt>
    <dgm:pt modelId="{CD69E9FB-F1DB-435E-B512-7466B98BBDE5}">
      <dgm:prSet phldrT="[Текст]"/>
      <dgm:spPr/>
      <dgm:t>
        <a:bodyPr/>
        <a:lstStyle/>
        <a:p>
          <a:r>
            <a:rPr lang="ru-RU" b="1" dirty="0" smtClean="0">
              <a:solidFill>
                <a:srgbClr val="FFC000"/>
              </a:solidFill>
            </a:rPr>
            <a:t>другим вопросам - 165</a:t>
          </a:r>
          <a:endParaRPr lang="ru-RU" b="1" dirty="0">
            <a:solidFill>
              <a:srgbClr val="FFC000"/>
            </a:solidFill>
          </a:endParaRPr>
        </a:p>
      </dgm:t>
    </dgm:pt>
    <dgm:pt modelId="{59A47A8E-3A44-42B2-BF6E-4146D9B13998}" type="parTrans" cxnId="{B799F6BC-DF0F-477C-8B3A-F8DC0A9CAE79}">
      <dgm:prSet/>
      <dgm:spPr/>
      <dgm:t>
        <a:bodyPr/>
        <a:lstStyle/>
        <a:p>
          <a:endParaRPr lang="ru-RU"/>
        </a:p>
      </dgm:t>
    </dgm:pt>
    <dgm:pt modelId="{FF3EC631-448A-4E82-AD8C-4672E456142D}" type="sibTrans" cxnId="{B799F6BC-DF0F-477C-8B3A-F8DC0A9CAE79}">
      <dgm:prSet/>
      <dgm:spPr/>
      <dgm:t>
        <a:bodyPr/>
        <a:lstStyle/>
        <a:p>
          <a:endParaRPr lang="ru-RU"/>
        </a:p>
      </dgm:t>
    </dgm:pt>
    <dgm:pt modelId="{D829174A-74CD-41B7-9D87-B881B4F58927}" type="pres">
      <dgm:prSet presAssocID="{0F8781EC-1DA8-4A63-949F-A553611C4C2E}" presName="Name0" presStyleCnt="0">
        <dgm:presLayoutVars>
          <dgm:dir/>
          <dgm:resizeHandles val="exact"/>
        </dgm:presLayoutVars>
      </dgm:prSet>
      <dgm:spPr/>
    </dgm:pt>
    <dgm:pt modelId="{FE9ADA31-0907-43AE-8A38-5182A02C929B}" type="pres">
      <dgm:prSet presAssocID="{2AA79DFC-5027-4B83-9429-9B6BED9F9AFA}" presName="twoplus" presStyleLbl="node1" presStyleIdx="0" presStyleCnt="3" custAng="2400000" custScaleX="109013" custRadScaleRad="84255" custRadScaleInc="31453">
        <dgm:presLayoutVars>
          <dgm:bulletEnabled val="1"/>
        </dgm:presLayoutVars>
      </dgm:prSet>
      <dgm:spPr/>
      <dgm:t>
        <a:bodyPr/>
        <a:lstStyle/>
        <a:p>
          <a:endParaRPr lang="ru-RU"/>
        </a:p>
      </dgm:t>
    </dgm:pt>
    <dgm:pt modelId="{B26EEC31-E86C-4A82-8B4C-8941ACF39CC2}" type="pres">
      <dgm:prSet presAssocID="{FE297A94-60D9-4109-BE46-61C552FE82AB}" presName="twoplus" presStyleLbl="node1" presStyleIdx="1" presStyleCnt="3" custScaleX="95069" custRadScaleRad="129507" custRadScaleInc="-23989">
        <dgm:presLayoutVars>
          <dgm:bulletEnabled val="1"/>
        </dgm:presLayoutVars>
      </dgm:prSet>
      <dgm:spPr/>
      <dgm:t>
        <a:bodyPr/>
        <a:lstStyle/>
        <a:p>
          <a:endParaRPr lang="ru-RU"/>
        </a:p>
      </dgm:t>
    </dgm:pt>
    <dgm:pt modelId="{01E30D37-10EB-4155-A9DC-07E64F9D67B7}" type="pres">
      <dgm:prSet presAssocID="{CD69E9FB-F1DB-435E-B512-7466B98BBDE5}" presName="twoplus" presStyleLbl="node1" presStyleIdx="2" presStyleCnt="3" custAng="19200000" custScaleX="109625" custRadScaleRad="85298" custRadScaleInc="4602">
        <dgm:presLayoutVars>
          <dgm:bulletEnabled val="1"/>
        </dgm:presLayoutVars>
      </dgm:prSet>
      <dgm:spPr/>
      <dgm:t>
        <a:bodyPr/>
        <a:lstStyle/>
        <a:p>
          <a:endParaRPr lang="ru-RU"/>
        </a:p>
      </dgm:t>
    </dgm:pt>
  </dgm:ptLst>
  <dgm:cxnLst>
    <dgm:cxn modelId="{D00201DA-35D2-45BC-AFE3-6D6F42BC17A4}" srcId="{0F8781EC-1DA8-4A63-949F-A553611C4C2E}" destId="{2AA79DFC-5027-4B83-9429-9B6BED9F9AFA}" srcOrd="0" destOrd="0" parTransId="{085A4853-46BE-4196-BCD3-91A081BFCD8F}" sibTransId="{97D0F3F1-8579-4A18-ADEF-CD637542F827}"/>
    <dgm:cxn modelId="{CDD7B227-0C03-49C8-B9E1-4748F5A87138}" type="presOf" srcId="{2AA79DFC-5027-4B83-9429-9B6BED9F9AFA}" destId="{FE9ADA31-0907-43AE-8A38-5182A02C929B}" srcOrd="0" destOrd="0" presId="urn:diagrams.loki3.com/TabbedArc+Icon"/>
    <dgm:cxn modelId="{C97405A4-E4D7-4494-9A75-CBDD7C330B28}" type="presOf" srcId="{0F8781EC-1DA8-4A63-949F-A553611C4C2E}" destId="{D829174A-74CD-41B7-9D87-B881B4F58927}" srcOrd="0" destOrd="0" presId="urn:diagrams.loki3.com/TabbedArc+Icon"/>
    <dgm:cxn modelId="{B799F6BC-DF0F-477C-8B3A-F8DC0A9CAE79}" srcId="{0F8781EC-1DA8-4A63-949F-A553611C4C2E}" destId="{CD69E9FB-F1DB-435E-B512-7466B98BBDE5}" srcOrd="2" destOrd="0" parTransId="{59A47A8E-3A44-42B2-BF6E-4146D9B13998}" sibTransId="{FF3EC631-448A-4E82-AD8C-4672E456142D}"/>
    <dgm:cxn modelId="{5E374123-0202-4326-8D58-4F76EB995324}" type="presOf" srcId="{CD69E9FB-F1DB-435E-B512-7466B98BBDE5}" destId="{01E30D37-10EB-4155-A9DC-07E64F9D67B7}" srcOrd="0" destOrd="0" presId="urn:diagrams.loki3.com/TabbedArc+Icon"/>
    <dgm:cxn modelId="{4D761A53-5482-44C9-8C19-34BA3EA4E15A}" type="presOf" srcId="{FE297A94-60D9-4109-BE46-61C552FE82AB}" destId="{B26EEC31-E86C-4A82-8B4C-8941ACF39CC2}" srcOrd="0" destOrd="0" presId="urn:diagrams.loki3.com/TabbedArc+Icon"/>
    <dgm:cxn modelId="{EA61DD94-FFF1-44E4-8E26-8660961B1D5C}" srcId="{0F8781EC-1DA8-4A63-949F-A553611C4C2E}" destId="{FE297A94-60D9-4109-BE46-61C552FE82AB}" srcOrd="1" destOrd="0" parTransId="{C528DABA-098F-445F-AF0E-A4E9BCABCF76}" sibTransId="{891D4638-F277-46BD-AE32-10489B1A88ED}"/>
    <dgm:cxn modelId="{2A6087D1-4235-4154-AA39-0C61CC2FF8D1}" type="presParOf" srcId="{D829174A-74CD-41B7-9D87-B881B4F58927}" destId="{FE9ADA31-0907-43AE-8A38-5182A02C929B}" srcOrd="0" destOrd="0" presId="urn:diagrams.loki3.com/TabbedArc+Icon"/>
    <dgm:cxn modelId="{2876D317-DFD0-4D4B-B2E8-B62861F63184}" type="presParOf" srcId="{D829174A-74CD-41B7-9D87-B881B4F58927}" destId="{B26EEC31-E86C-4A82-8B4C-8941ACF39CC2}" srcOrd="1" destOrd="0" presId="urn:diagrams.loki3.com/TabbedArc+Icon"/>
    <dgm:cxn modelId="{7006C0E9-1F04-4028-8DD4-FA9DEEBAF60B}" type="presParOf" srcId="{D829174A-74CD-41B7-9D87-B881B4F58927}" destId="{01E30D37-10EB-4155-A9DC-07E64F9D67B7}" srcOrd="2" destOrd="0" presId="urn:diagrams.loki3.com/TabbedArc+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4A2C2F1-5922-474F-B5C1-E30C4A6B7F06}" type="doc">
      <dgm:prSet loTypeId="urn:microsoft.com/office/officeart/2005/8/layout/list1" loCatId="list" qsTypeId="urn:microsoft.com/office/officeart/2005/8/quickstyle/3d2" qsCatId="3D" csTypeId="urn:microsoft.com/office/officeart/2005/8/colors/accent1_2" csCatId="accent1" phldr="1"/>
      <dgm:spPr/>
      <dgm:t>
        <a:bodyPr/>
        <a:lstStyle/>
        <a:p>
          <a:endParaRPr lang="ru-RU"/>
        </a:p>
      </dgm:t>
    </dgm:pt>
    <dgm:pt modelId="{44C2D884-C2DB-4BBE-B3B3-05B64512AD56}">
      <dgm:prSet phldrT="[Текст]" custT="1"/>
      <dgm:spPr/>
      <dgm:t>
        <a:bodyPr/>
        <a:lstStyle/>
        <a:p>
          <a:r>
            <a:rPr lang="ru-RU" sz="2800" b="1" spc="-5" dirty="0" smtClean="0">
              <a:solidFill>
                <a:srgbClr val="FFC000"/>
              </a:solidFill>
              <a:latin typeface="Times New Roman"/>
              <a:ea typeface="Times New Roman"/>
              <a:cs typeface="Times New Roman"/>
            </a:rPr>
            <a:t>сроков выплаты заработной </a:t>
          </a:r>
          <a:r>
            <a:rPr lang="ru-RU" sz="2800" b="1" spc="-5" dirty="0" smtClean="0">
              <a:solidFill>
                <a:srgbClr val="FFC000"/>
              </a:solidFill>
              <a:latin typeface="Times New Roman"/>
              <a:ea typeface="Times New Roman"/>
              <a:cs typeface="Times New Roman"/>
            </a:rPr>
            <a:t>платы; </a:t>
          </a:r>
          <a:endParaRPr lang="ru-RU" sz="2800" dirty="0">
            <a:solidFill>
              <a:srgbClr val="FFC000"/>
            </a:solidFill>
          </a:endParaRPr>
        </a:p>
      </dgm:t>
    </dgm:pt>
    <dgm:pt modelId="{EF09E289-21A9-4F9D-9B50-F5694FCD3955}" type="parTrans" cxnId="{E8E7BFF8-DD57-4773-ACE3-A66260451E13}">
      <dgm:prSet/>
      <dgm:spPr/>
      <dgm:t>
        <a:bodyPr/>
        <a:lstStyle/>
        <a:p>
          <a:endParaRPr lang="ru-RU"/>
        </a:p>
      </dgm:t>
    </dgm:pt>
    <dgm:pt modelId="{C7EF9EBC-D16F-4756-AA7C-07CFD3B906B8}" type="sibTrans" cxnId="{E8E7BFF8-DD57-4773-ACE3-A66260451E13}">
      <dgm:prSet/>
      <dgm:spPr/>
      <dgm:t>
        <a:bodyPr/>
        <a:lstStyle/>
        <a:p>
          <a:endParaRPr lang="ru-RU"/>
        </a:p>
      </dgm:t>
    </dgm:pt>
    <dgm:pt modelId="{A6DF70E3-9E2E-4806-83CC-C009692839AF}">
      <dgm:prSet phldrT="[Текст]" custT="1"/>
      <dgm:spPr/>
      <dgm:t>
        <a:bodyPr/>
        <a:lstStyle/>
        <a:p>
          <a:r>
            <a:rPr lang="ru-RU" sz="2400" b="1" spc="-5" dirty="0" smtClean="0">
              <a:solidFill>
                <a:srgbClr val="FFFF00"/>
              </a:solidFill>
              <a:latin typeface="Times New Roman"/>
              <a:ea typeface="Times New Roman"/>
              <a:cs typeface="Times New Roman"/>
            </a:rPr>
            <a:t>невыплата причитающихся средств при увольнении </a:t>
          </a:r>
          <a:r>
            <a:rPr lang="ru-RU" sz="2400" b="1" spc="-5" dirty="0" smtClean="0">
              <a:solidFill>
                <a:srgbClr val="FFFF00"/>
              </a:solidFill>
              <a:latin typeface="Times New Roman"/>
              <a:ea typeface="Times New Roman"/>
              <a:cs typeface="Times New Roman"/>
            </a:rPr>
            <a:t>работника;</a:t>
          </a:r>
          <a:endParaRPr lang="ru-RU" sz="2400" dirty="0">
            <a:solidFill>
              <a:srgbClr val="FFFF00"/>
            </a:solidFill>
          </a:endParaRPr>
        </a:p>
      </dgm:t>
    </dgm:pt>
    <dgm:pt modelId="{B696DE74-6DB4-4752-A84A-B0E635DCE884}" type="parTrans" cxnId="{AFBD8DF5-7370-4CE5-AD37-59B5814042DD}">
      <dgm:prSet/>
      <dgm:spPr/>
      <dgm:t>
        <a:bodyPr/>
        <a:lstStyle/>
        <a:p>
          <a:endParaRPr lang="ru-RU"/>
        </a:p>
      </dgm:t>
    </dgm:pt>
    <dgm:pt modelId="{06E8C213-12A5-453A-B9B8-8A47D63CDF88}" type="sibTrans" cxnId="{AFBD8DF5-7370-4CE5-AD37-59B5814042DD}">
      <dgm:prSet/>
      <dgm:spPr/>
      <dgm:t>
        <a:bodyPr/>
        <a:lstStyle/>
        <a:p>
          <a:endParaRPr lang="ru-RU"/>
        </a:p>
      </dgm:t>
    </dgm:pt>
    <dgm:pt modelId="{DBA7C75A-771C-4792-BE15-D736552F30A9}">
      <dgm:prSet phldrT="[Текст]" custT="1"/>
      <dgm:spPr/>
      <dgm:t>
        <a:bodyPr/>
        <a:lstStyle/>
        <a:p>
          <a:r>
            <a:rPr lang="ru-RU" sz="2800" b="1" spc="-5" dirty="0" smtClean="0">
              <a:solidFill>
                <a:srgbClr val="FFC000"/>
              </a:solidFill>
              <a:latin typeface="Times New Roman"/>
              <a:ea typeface="Times New Roman"/>
              <a:cs typeface="Times New Roman"/>
            </a:rPr>
            <a:t>сроков оплаты </a:t>
          </a:r>
          <a:r>
            <a:rPr lang="ru-RU" sz="2800" b="1" spc="-5" dirty="0" smtClean="0">
              <a:solidFill>
                <a:srgbClr val="FFC000"/>
              </a:solidFill>
              <a:latin typeface="Times New Roman"/>
              <a:ea typeface="Times New Roman"/>
              <a:cs typeface="Times New Roman"/>
            </a:rPr>
            <a:t>отпуска; </a:t>
          </a:r>
          <a:endParaRPr lang="ru-RU" sz="2800" dirty="0">
            <a:solidFill>
              <a:srgbClr val="FFC000"/>
            </a:solidFill>
          </a:endParaRPr>
        </a:p>
      </dgm:t>
    </dgm:pt>
    <dgm:pt modelId="{D288749B-59F3-44A3-8583-091B249A9442}" type="parTrans" cxnId="{74DC3FE7-1C9A-4481-A289-A0E83A84948A}">
      <dgm:prSet/>
      <dgm:spPr/>
      <dgm:t>
        <a:bodyPr/>
        <a:lstStyle/>
        <a:p>
          <a:endParaRPr lang="ru-RU"/>
        </a:p>
      </dgm:t>
    </dgm:pt>
    <dgm:pt modelId="{3FEF0E1B-FD35-44A2-904F-B7006A5852FA}" type="sibTrans" cxnId="{74DC3FE7-1C9A-4481-A289-A0E83A84948A}">
      <dgm:prSet/>
      <dgm:spPr/>
      <dgm:t>
        <a:bodyPr/>
        <a:lstStyle/>
        <a:p>
          <a:endParaRPr lang="ru-RU"/>
        </a:p>
      </dgm:t>
    </dgm:pt>
    <dgm:pt modelId="{FAED2F9A-E622-4A0A-AE33-DF36E63E6C03}">
      <dgm:prSet phldrT="[Текст]" custT="1"/>
      <dgm:spPr/>
      <dgm:t>
        <a:bodyPr/>
        <a:lstStyle/>
        <a:p>
          <a:r>
            <a:rPr lang="ru-RU" sz="2400" b="1" spc="-5" dirty="0" smtClean="0">
              <a:solidFill>
                <a:srgbClr val="FFFF00"/>
              </a:solidFill>
              <a:latin typeface="Times New Roman"/>
              <a:ea typeface="Times New Roman"/>
              <a:cs typeface="Times New Roman"/>
            </a:rPr>
            <a:t>отсутствие повышенной оплаты труда за работу в местностях с особыми климатическими </a:t>
          </a:r>
          <a:r>
            <a:rPr lang="ru-RU" sz="2400" b="1" spc="-5" dirty="0" smtClean="0">
              <a:solidFill>
                <a:srgbClr val="FFFF00"/>
              </a:solidFill>
              <a:latin typeface="Times New Roman"/>
              <a:ea typeface="Times New Roman"/>
              <a:cs typeface="Times New Roman"/>
            </a:rPr>
            <a:t>условиями; </a:t>
          </a:r>
          <a:endParaRPr lang="ru-RU" sz="2400" dirty="0">
            <a:solidFill>
              <a:srgbClr val="FFFF00"/>
            </a:solidFill>
          </a:endParaRPr>
        </a:p>
      </dgm:t>
    </dgm:pt>
    <dgm:pt modelId="{710AB9D7-53BD-4099-BC01-1E68B79A3518}" type="parTrans" cxnId="{08D72C23-1DA2-45C1-8603-41C26E919B75}">
      <dgm:prSet/>
      <dgm:spPr/>
      <dgm:t>
        <a:bodyPr/>
        <a:lstStyle/>
        <a:p>
          <a:endParaRPr lang="ru-RU"/>
        </a:p>
      </dgm:t>
    </dgm:pt>
    <dgm:pt modelId="{9D4D2B3A-91B6-4066-AB5F-10E8F9CAC745}" type="sibTrans" cxnId="{08D72C23-1DA2-45C1-8603-41C26E919B75}">
      <dgm:prSet/>
      <dgm:spPr/>
      <dgm:t>
        <a:bodyPr/>
        <a:lstStyle/>
        <a:p>
          <a:endParaRPr lang="ru-RU"/>
        </a:p>
      </dgm:t>
    </dgm:pt>
    <dgm:pt modelId="{3CA04CC8-7806-49CD-9FE1-907DB5257D2A}">
      <dgm:prSet phldrT="[Текст]" custT="1"/>
      <dgm:spPr/>
      <dgm:t>
        <a:bodyPr/>
        <a:lstStyle/>
        <a:p>
          <a:r>
            <a:rPr lang="ru-RU" sz="2600" b="1" spc="-5" dirty="0" smtClean="0">
              <a:solidFill>
                <a:srgbClr val="FFC000"/>
              </a:solidFill>
              <a:latin typeface="Times New Roman"/>
              <a:ea typeface="Times New Roman"/>
            </a:rPr>
            <a:t>сроков выплаты пособий по временной </a:t>
          </a:r>
          <a:r>
            <a:rPr lang="ru-RU" sz="2600" b="1" spc="-5" dirty="0" smtClean="0">
              <a:solidFill>
                <a:srgbClr val="FFC000"/>
              </a:solidFill>
              <a:latin typeface="Times New Roman"/>
              <a:ea typeface="Times New Roman"/>
            </a:rPr>
            <a:t>нетрудоспособности. </a:t>
          </a:r>
          <a:endParaRPr lang="ru-RU" sz="2600" dirty="0">
            <a:solidFill>
              <a:srgbClr val="FFC000"/>
            </a:solidFill>
          </a:endParaRPr>
        </a:p>
      </dgm:t>
    </dgm:pt>
    <dgm:pt modelId="{E4649D1D-484C-4FB7-B606-8BBF0CC7B41F}" type="parTrans" cxnId="{C7532033-6309-4C4B-A3EA-C5BFB6089DAE}">
      <dgm:prSet/>
      <dgm:spPr/>
      <dgm:t>
        <a:bodyPr/>
        <a:lstStyle/>
        <a:p>
          <a:endParaRPr lang="ru-RU"/>
        </a:p>
      </dgm:t>
    </dgm:pt>
    <dgm:pt modelId="{8FBE493D-441B-49FE-A78E-9728D268B370}" type="sibTrans" cxnId="{C7532033-6309-4C4B-A3EA-C5BFB6089DAE}">
      <dgm:prSet/>
      <dgm:spPr/>
      <dgm:t>
        <a:bodyPr/>
        <a:lstStyle/>
        <a:p>
          <a:endParaRPr lang="ru-RU"/>
        </a:p>
      </dgm:t>
    </dgm:pt>
    <dgm:pt modelId="{CF3C9943-0388-4884-8FE5-0DCCFD2E77DF}">
      <dgm:prSet phldrT="[Текст]" custT="1"/>
      <dgm:spPr/>
      <dgm:t>
        <a:bodyPr/>
        <a:lstStyle/>
        <a:p>
          <a:r>
            <a:rPr lang="ru-RU" sz="2600" b="1" dirty="0" smtClean="0">
              <a:solidFill>
                <a:srgbClr val="FFFF00"/>
              </a:solidFill>
              <a:latin typeface="Times New Roman" pitchFamily="18" charset="0"/>
              <a:cs typeface="Times New Roman" pitchFamily="18" charset="0"/>
            </a:rPr>
            <a:t>невыплата работникам заработной платы в полном </a:t>
          </a:r>
          <a:r>
            <a:rPr lang="ru-RU" sz="2600" b="1" dirty="0" smtClean="0">
              <a:solidFill>
                <a:srgbClr val="FFFF00"/>
              </a:solidFill>
              <a:latin typeface="Times New Roman" pitchFamily="18" charset="0"/>
              <a:cs typeface="Times New Roman" pitchFamily="18" charset="0"/>
            </a:rPr>
            <a:t>размере;</a:t>
          </a:r>
          <a:endParaRPr lang="ru-RU" sz="2600" b="1" dirty="0">
            <a:solidFill>
              <a:srgbClr val="FFFF00"/>
            </a:solidFill>
            <a:latin typeface="Times New Roman" pitchFamily="18" charset="0"/>
            <a:cs typeface="Times New Roman" pitchFamily="18" charset="0"/>
          </a:endParaRPr>
        </a:p>
      </dgm:t>
    </dgm:pt>
    <dgm:pt modelId="{FC4853D7-A53D-4696-9F1F-47F3C851B300}" type="parTrans" cxnId="{EC576BA7-25F8-47DC-833A-A64AF98AEDD4}">
      <dgm:prSet/>
      <dgm:spPr/>
      <dgm:t>
        <a:bodyPr/>
        <a:lstStyle/>
        <a:p>
          <a:endParaRPr lang="ru-RU"/>
        </a:p>
      </dgm:t>
    </dgm:pt>
    <dgm:pt modelId="{2FF2A2AE-1F1B-4E78-9C7C-435D3D3EF10C}" type="sibTrans" cxnId="{EC576BA7-25F8-47DC-833A-A64AF98AEDD4}">
      <dgm:prSet/>
      <dgm:spPr/>
      <dgm:t>
        <a:bodyPr/>
        <a:lstStyle/>
        <a:p>
          <a:endParaRPr lang="ru-RU"/>
        </a:p>
      </dgm:t>
    </dgm:pt>
    <dgm:pt modelId="{64AA6277-5825-4438-9C76-F769DA2D4379}" type="pres">
      <dgm:prSet presAssocID="{44A2C2F1-5922-474F-B5C1-E30C4A6B7F06}" presName="linear" presStyleCnt="0">
        <dgm:presLayoutVars>
          <dgm:dir/>
          <dgm:animLvl val="lvl"/>
          <dgm:resizeHandles val="exact"/>
        </dgm:presLayoutVars>
      </dgm:prSet>
      <dgm:spPr/>
      <dgm:t>
        <a:bodyPr/>
        <a:lstStyle/>
        <a:p>
          <a:endParaRPr lang="ru-RU"/>
        </a:p>
      </dgm:t>
    </dgm:pt>
    <dgm:pt modelId="{E1AD2847-676F-441E-8950-3A74D4E23E17}" type="pres">
      <dgm:prSet presAssocID="{CF3C9943-0388-4884-8FE5-0DCCFD2E77DF}" presName="parentLin" presStyleCnt="0"/>
      <dgm:spPr/>
    </dgm:pt>
    <dgm:pt modelId="{F60F0BA4-5FBC-4CF6-A900-08FD8B350DC7}" type="pres">
      <dgm:prSet presAssocID="{CF3C9943-0388-4884-8FE5-0DCCFD2E77DF}" presName="parentLeftMargin" presStyleLbl="node1" presStyleIdx="0" presStyleCnt="6"/>
      <dgm:spPr/>
      <dgm:t>
        <a:bodyPr/>
        <a:lstStyle/>
        <a:p>
          <a:endParaRPr lang="ru-RU"/>
        </a:p>
      </dgm:t>
    </dgm:pt>
    <dgm:pt modelId="{220A9588-5E6B-4E11-B206-2342338835AF}" type="pres">
      <dgm:prSet presAssocID="{CF3C9943-0388-4884-8FE5-0DCCFD2E77DF}" presName="parentText" presStyleLbl="node1" presStyleIdx="0" presStyleCnt="6" custScaleX="142857" custScaleY="259677">
        <dgm:presLayoutVars>
          <dgm:chMax val="0"/>
          <dgm:bulletEnabled val="1"/>
        </dgm:presLayoutVars>
      </dgm:prSet>
      <dgm:spPr/>
      <dgm:t>
        <a:bodyPr/>
        <a:lstStyle/>
        <a:p>
          <a:endParaRPr lang="ru-RU"/>
        </a:p>
      </dgm:t>
    </dgm:pt>
    <dgm:pt modelId="{9D16E69A-D912-4584-BB9E-A835B82F6467}" type="pres">
      <dgm:prSet presAssocID="{CF3C9943-0388-4884-8FE5-0DCCFD2E77DF}" presName="negativeSpace" presStyleCnt="0"/>
      <dgm:spPr/>
    </dgm:pt>
    <dgm:pt modelId="{36A87F25-934B-4BEB-B600-3D90B703ED54}" type="pres">
      <dgm:prSet presAssocID="{CF3C9943-0388-4884-8FE5-0DCCFD2E77DF}" presName="childText" presStyleLbl="conFgAcc1" presStyleIdx="0" presStyleCnt="6">
        <dgm:presLayoutVars>
          <dgm:bulletEnabled val="1"/>
        </dgm:presLayoutVars>
      </dgm:prSet>
      <dgm:spPr/>
    </dgm:pt>
    <dgm:pt modelId="{A5FEFB92-4298-4C79-8C26-6FCE8A137BDA}" type="pres">
      <dgm:prSet presAssocID="{2FF2A2AE-1F1B-4E78-9C7C-435D3D3EF10C}" presName="spaceBetweenRectangles" presStyleCnt="0"/>
      <dgm:spPr/>
    </dgm:pt>
    <dgm:pt modelId="{B7E235AA-0473-4391-B2F8-4844AABE45E4}" type="pres">
      <dgm:prSet presAssocID="{44C2D884-C2DB-4BBE-B3B3-05B64512AD56}" presName="parentLin" presStyleCnt="0"/>
      <dgm:spPr/>
    </dgm:pt>
    <dgm:pt modelId="{0FEAC71C-53BD-4FAC-9B44-498497704BF3}" type="pres">
      <dgm:prSet presAssocID="{44C2D884-C2DB-4BBE-B3B3-05B64512AD56}" presName="parentLeftMargin" presStyleLbl="node1" presStyleIdx="0" presStyleCnt="6"/>
      <dgm:spPr/>
      <dgm:t>
        <a:bodyPr/>
        <a:lstStyle/>
        <a:p>
          <a:endParaRPr lang="ru-RU"/>
        </a:p>
      </dgm:t>
    </dgm:pt>
    <dgm:pt modelId="{76ED57B9-34BE-4279-948D-B06C578F96EE}" type="pres">
      <dgm:prSet presAssocID="{44C2D884-C2DB-4BBE-B3B3-05B64512AD56}" presName="parentText" presStyleLbl="node1" presStyleIdx="1" presStyleCnt="6" custScaleX="142997" custScaleY="244408">
        <dgm:presLayoutVars>
          <dgm:chMax val="0"/>
          <dgm:bulletEnabled val="1"/>
        </dgm:presLayoutVars>
      </dgm:prSet>
      <dgm:spPr/>
      <dgm:t>
        <a:bodyPr/>
        <a:lstStyle/>
        <a:p>
          <a:endParaRPr lang="ru-RU"/>
        </a:p>
      </dgm:t>
    </dgm:pt>
    <dgm:pt modelId="{6D852C44-3860-4E11-AEA8-F8DB566DB98D}" type="pres">
      <dgm:prSet presAssocID="{44C2D884-C2DB-4BBE-B3B3-05B64512AD56}" presName="negativeSpace" presStyleCnt="0"/>
      <dgm:spPr/>
    </dgm:pt>
    <dgm:pt modelId="{112ABBC9-6B92-4A2A-953C-95032E86573C}" type="pres">
      <dgm:prSet presAssocID="{44C2D884-C2DB-4BBE-B3B3-05B64512AD56}" presName="childText" presStyleLbl="conFgAcc1" presStyleIdx="1" presStyleCnt="6">
        <dgm:presLayoutVars>
          <dgm:bulletEnabled val="1"/>
        </dgm:presLayoutVars>
      </dgm:prSet>
      <dgm:spPr/>
    </dgm:pt>
    <dgm:pt modelId="{4E8B6034-8B56-4283-8DC0-77F6390075D3}" type="pres">
      <dgm:prSet presAssocID="{C7EF9EBC-D16F-4756-AA7C-07CFD3B906B8}" presName="spaceBetweenRectangles" presStyleCnt="0"/>
      <dgm:spPr/>
    </dgm:pt>
    <dgm:pt modelId="{FBB3A3AA-F05A-48FB-A40C-B434627AA548}" type="pres">
      <dgm:prSet presAssocID="{A6DF70E3-9E2E-4806-83CC-C009692839AF}" presName="parentLin" presStyleCnt="0"/>
      <dgm:spPr/>
    </dgm:pt>
    <dgm:pt modelId="{3C018640-A3ED-4C16-94CF-3E36D71E8046}" type="pres">
      <dgm:prSet presAssocID="{A6DF70E3-9E2E-4806-83CC-C009692839AF}" presName="parentLeftMargin" presStyleLbl="node1" presStyleIdx="1" presStyleCnt="6"/>
      <dgm:spPr/>
      <dgm:t>
        <a:bodyPr/>
        <a:lstStyle/>
        <a:p>
          <a:endParaRPr lang="ru-RU"/>
        </a:p>
      </dgm:t>
    </dgm:pt>
    <dgm:pt modelId="{463D684C-629B-4206-8ACA-AC55F942C97D}" type="pres">
      <dgm:prSet presAssocID="{A6DF70E3-9E2E-4806-83CC-C009692839AF}" presName="parentText" presStyleLbl="node1" presStyleIdx="2" presStyleCnt="6" custScaleX="142857" custScaleY="208273">
        <dgm:presLayoutVars>
          <dgm:chMax val="0"/>
          <dgm:bulletEnabled val="1"/>
        </dgm:presLayoutVars>
      </dgm:prSet>
      <dgm:spPr/>
      <dgm:t>
        <a:bodyPr/>
        <a:lstStyle/>
        <a:p>
          <a:endParaRPr lang="ru-RU"/>
        </a:p>
      </dgm:t>
    </dgm:pt>
    <dgm:pt modelId="{8CEFF3A4-A88E-420B-8A47-5F8F0BB60B9E}" type="pres">
      <dgm:prSet presAssocID="{A6DF70E3-9E2E-4806-83CC-C009692839AF}" presName="negativeSpace" presStyleCnt="0"/>
      <dgm:spPr/>
    </dgm:pt>
    <dgm:pt modelId="{D3E37101-FABF-4FF3-BD13-B7293DEC84DD}" type="pres">
      <dgm:prSet presAssocID="{A6DF70E3-9E2E-4806-83CC-C009692839AF}" presName="childText" presStyleLbl="conFgAcc1" presStyleIdx="2" presStyleCnt="6">
        <dgm:presLayoutVars>
          <dgm:bulletEnabled val="1"/>
        </dgm:presLayoutVars>
      </dgm:prSet>
      <dgm:spPr/>
    </dgm:pt>
    <dgm:pt modelId="{DABD3187-3BB5-4EE8-A9C6-6E4319ACD7F2}" type="pres">
      <dgm:prSet presAssocID="{06E8C213-12A5-453A-B9B8-8A47D63CDF88}" presName="spaceBetweenRectangles" presStyleCnt="0"/>
      <dgm:spPr/>
    </dgm:pt>
    <dgm:pt modelId="{0BC13C81-6614-4FE7-90D0-678002E55003}" type="pres">
      <dgm:prSet presAssocID="{DBA7C75A-771C-4792-BE15-D736552F30A9}" presName="parentLin" presStyleCnt="0"/>
      <dgm:spPr/>
    </dgm:pt>
    <dgm:pt modelId="{C4519737-AF97-4CAC-AC21-1F66ABD06778}" type="pres">
      <dgm:prSet presAssocID="{DBA7C75A-771C-4792-BE15-D736552F30A9}" presName="parentLeftMargin" presStyleLbl="node1" presStyleIdx="2" presStyleCnt="6"/>
      <dgm:spPr/>
      <dgm:t>
        <a:bodyPr/>
        <a:lstStyle/>
        <a:p>
          <a:endParaRPr lang="ru-RU"/>
        </a:p>
      </dgm:t>
    </dgm:pt>
    <dgm:pt modelId="{86883AC9-8A25-4AEB-93B2-E0442FD18F25}" type="pres">
      <dgm:prSet presAssocID="{DBA7C75A-771C-4792-BE15-D736552F30A9}" presName="parentText" presStyleLbl="node1" presStyleIdx="3" presStyleCnt="6" custScaleX="142997" custScaleY="217315">
        <dgm:presLayoutVars>
          <dgm:chMax val="0"/>
          <dgm:bulletEnabled val="1"/>
        </dgm:presLayoutVars>
      </dgm:prSet>
      <dgm:spPr/>
      <dgm:t>
        <a:bodyPr/>
        <a:lstStyle/>
        <a:p>
          <a:endParaRPr lang="ru-RU"/>
        </a:p>
      </dgm:t>
    </dgm:pt>
    <dgm:pt modelId="{8B8668C3-38DC-4E9A-B51A-1434F30C84A8}" type="pres">
      <dgm:prSet presAssocID="{DBA7C75A-771C-4792-BE15-D736552F30A9}" presName="negativeSpace" presStyleCnt="0"/>
      <dgm:spPr/>
    </dgm:pt>
    <dgm:pt modelId="{E37EE40D-6D47-4E96-99E4-9CEB0806723B}" type="pres">
      <dgm:prSet presAssocID="{DBA7C75A-771C-4792-BE15-D736552F30A9}" presName="childText" presStyleLbl="conFgAcc1" presStyleIdx="3" presStyleCnt="6">
        <dgm:presLayoutVars>
          <dgm:bulletEnabled val="1"/>
        </dgm:presLayoutVars>
      </dgm:prSet>
      <dgm:spPr/>
    </dgm:pt>
    <dgm:pt modelId="{7EB30B6C-CAB8-4B36-B43F-3F2C28E91917}" type="pres">
      <dgm:prSet presAssocID="{3FEF0E1B-FD35-44A2-904F-B7006A5852FA}" presName="spaceBetweenRectangles" presStyleCnt="0"/>
      <dgm:spPr/>
    </dgm:pt>
    <dgm:pt modelId="{3F0E5421-6386-4D40-84AA-4B96BC1344E1}" type="pres">
      <dgm:prSet presAssocID="{FAED2F9A-E622-4A0A-AE33-DF36E63E6C03}" presName="parentLin" presStyleCnt="0"/>
      <dgm:spPr/>
    </dgm:pt>
    <dgm:pt modelId="{68D97FF3-46E6-47A8-AAD3-46B0446DED94}" type="pres">
      <dgm:prSet presAssocID="{FAED2F9A-E622-4A0A-AE33-DF36E63E6C03}" presName="parentLeftMargin" presStyleLbl="node1" presStyleIdx="3" presStyleCnt="6"/>
      <dgm:spPr/>
      <dgm:t>
        <a:bodyPr/>
        <a:lstStyle/>
        <a:p>
          <a:endParaRPr lang="ru-RU"/>
        </a:p>
      </dgm:t>
    </dgm:pt>
    <dgm:pt modelId="{DB0DC8BF-0238-4C1B-9867-EEF4343D925F}" type="pres">
      <dgm:prSet presAssocID="{FAED2F9A-E622-4A0A-AE33-DF36E63E6C03}" presName="parentText" presStyleLbl="node1" presStyleIdx="4" presStyleCnt="6" custScaleX="142997" custScaleY="235397">
        <dgm:presLayoutVars>
          <dgm:chMax val="0"/>
          <dgm:bulletEnabled val="1"/>
        </dgm:presLayoutVars>
      </dgm:prSet>
      <dgm:spPr/>
      <dgm:t>
        <a:bodyPr/>
        <a:lstStyle/>
        <a:p>
          <a:endParaRPr lang="ru-RU"/>
        </a:p>
      </dgm:t>
    </dgm:pt>
    <dgm:pt modelId="{362B3ADD-AA64-4F78-A8F4-E1C212C2CF5B}" type="pres">
      <dgm:prSet presAssocID="{FAED2F9A-E622-4A0A-AE33-DF36E63E6C03}" presName="negativeSpace" presStyleCnt="0"/>
      <dgm:spPr/>
    </dgm:pt>
    <dgm:pt modelId="{FF0FE0B2-4D9D-4394-ACC5-9DC663EFEC8E}" type="pres">
      <dgm:prSet presAssocID="{FAED2F9A-E622-4A0A-AE33-DF36E63E6C03}" presName="childText" presStyleLbl="conFgAcc1" presStyleIdx="4" presStyleCnt="6">
        <dgm:presLayoutVars>
          <dgm:bulletEnabled val="1"/>
        </dgm:presLayoutVars>
      </dgm:prSet>
      <dgm:spPr/>
    </dgm:pt>
    <dgm:pt modelId="{9E95EE08-B556-413A-8E56-C21AB230FE1A}" type="pres">
      <dgm:prSet presAssocID="{9D4D2B3A-91B6-4066-AB5F-10E8F9CAC745}" presName="spaceBetweenRectangles" presStyleCnt="0"/>
      <dgm:spPr/>
    </dgm:pt>
    <dgm:pt modelId="{8B311833-35E8-44C5-954B-FB8EC7A74D1A}" type="pres">
      <dgm:prSet presAssocID="{3CA04CC8-7806-49CD-9FE1-907DB5257D2A}" presName="parentLin" presStyleCnt="0"/>
      <dgm:spPr/>
    </dgm:pt>
    <dgm:pt modelId="{FF571D1F-1A98-48AE-8AE3-A914EF4AD2E4}" type="pres">
      <dgm:prSet presAssocID="{3CA04CC8-7806-49CD-9FE1-907DB5257D2A}" presName="parentLeftMargin" presStyleLbl="node1" presStyleIdx="4" presStyleCnt="6"/>
      <dgm:spPr/>
      <dgm:t>
        <a:bodyPr/>
        <a:lstStyle/>
        <a:p>
          <a:endParaRPr lang="ru-RU"/>
        </a:p>
      </dgm:t>
    </dgm:pt>
    <dgm:pt modelId="{611B3937-AA9B-4270-89B6-8F2341D056BA}" type="pres">
      <dgm:prSet presAssocID="{3CA04CC8-7806-49CD-9FE1-907DB5257D2A}" presName="parentText" presStyleLbl="node1" presStyleIdx="5" presStyleCnt="6" custScaleX="142997" custScaleY="286997">
        <dgm:presLayoutVars>
          <dgm:chMax val="0"/>
          <dgm:bulletEnabled val="1"/>
        </dgm:presLayoutVars>
      </dgm:prSet>
      <dgm:spPr/>
      <dgm:t>
        <a:bodyPr/>
        <a:lstStyle/>
        <a:p>
          <a:endParaRPr lang="ru-RU"/>
        </a:p>
      </dgm:t>
    </dgm:pt>
    <dgm:pt modelId="{413A93DA-656C-4157-AB38-BEF1137309E7}" type="pres">
      <dgm:prSet presAssocID="{3CA04CC8-7806-49CD-9FE1-907DB5257D2A}" presName="negativeSpace" presStyleCnt="0"/>
      <dgm:spPr/>
    </dgm:pt>
    <dgm:pt modelId="{74F3618E-9308-412C-9EEB-5DC3496419D5}" type="pres">
      <dgm:prSet presAssocID="{3CA04CC8-7806-49CD-9FE1-907DB5257D2A}" presName="childText" presStyleLbl="conFgAcc1" presStyleIdx="5" presStyleCnt="6">
        <dgm:presLayoutVars>
          <dgm:bulletEnabled val="1"/>
        </dgm:presLayoutVars>
      </dgm:prSet>
      <dgm:spPr/>
    </dgm:pt>
  </dgm:ptLst>
  <dgm:cxnLst>
    <dgm:cxn modelId="{1B986AEF-5470-4D8E-BB7F-12F6B8DC7A36}" type="presOf" srcId="{DBA7C75A-771C-4792-BE15-D736552F30A9}" destId="{86883AC9-8A25-4AEB-93B2-E0442FD18F25}" srcOrd="1" destOrd="0" presId="urn:microsoft.com/office/officeart/2005/8/layout/list1"/>
    <dgm:cxn modelId="{6388C2D3-2A66-4117-8A98-BEED22825BF9}" type="presOf" srcId="{FAED2F9A-E622-4A0A-AE33-DF36E63E6C03}" destId="{DB0DC8BF-0238-4C1B-9867-EEF4343D925F}" srcOrd="1" destOrd="0" presId="urn:microsoft.com/office/officeart/2005/8/layout/list1"/>
    <dgm:cxn modelId="{A59635CF-9CC2-4906-ABF9-B76B91624B2A}" type="presOf" srcId="{44C2D884-C2DB-4BBE-B3B3-05B64512AD56}" destId="{76ED57B9-34BE-4279-948D-B06C578F96EE}" srcOrd="1" destOrd="0" presId="urn:microsoft.com/office/officeart/2005/8/layout/list1"/>
    <dgm:cxn modelId="{528996B4-9D18-4736-A971-8CA6EF062AB6}" type="presOf" srcId="{DBA7C75A-771C-4792-BE15-D736552F30A9}" destId="{C4519737-AF97-4CAC-AC21-1F66ABD06778}" srcOrd="0" destOrd="0" presId="urn:microsoft.com/office/officeart/2005/8/layout/list1"/>
    <dgm:cxn modelId="{C7532033-6309-4C4B-A3EA-C5BFB6089DAE}" srcId="{44A2C2F1-5922-474F-B5C1-E30C4A6B7F06}" destId="{3CA04CC8-7806-49CD-9FE1-907DB5257D2A}" srcOrd="5" destOrd="0" parTransId="{E4649D1D-484C-4FB7-B606-8BBF0CC7B41F}" sibTransId="{8FBE493D-441B-49FE-A78E-9728D268B370}"/>
    <dgm:cxn modelId="{33FC6ABF-BB64-46FB-9A84-B06C8B44C035}" type="presOf" srcId="{A6DF70E3-9E2E-4806-83CC-C009692839AF}" destId="{463D684C-629B-4206-8ACA-AC55F942C97D}" srcOrd="1" destOrd="0" presId="urn:microsoft.com/office/officeart/2005/8/layout/list1"/>
    <dgm:cxn modelId="{F76AF45B-079B-48CC-B2BB-B6069CD41876}" type="presOf" srcId="{A6DF70E3-9E2E-4806-83CC-C009692839AF}" destId="{3C018640-A3ED-4C16-94CF-3E36D71E8046}" srcOrd="0" destOrd="0" presId="urn:microsoft.com/office/officeart/2005/8/layout/list1"/>
    <dgm:cxn modelId="{789197C8-5C6E-4E4A-89C1-1F7AEA694362}" type="presOf" srcId="{3CA04CC8-7806-49CD-9FE1-907DB5257D2A}" destId="{FF571D1F-1A98-48AE-8AE3-A914EF4AD2E4}" srcOrd="0" destOrd="0" presId="urn:microsoft.com/office/officeart/2005/8/layout/list1"/>
    <dgm:cxn modelId="{A0421D1B-B5BA-47F4-97FD-6AB2CBEAAAA8}" type="presOf" srcId="{44A2C2F1-5922-474F-B5C1-E30C4A6B7F06}" destId="{64AA6277-5825-4438-9C76-F769DA2D4379}" srcOrd="0" destOrd="0" presId="urn:microsoft.com/office/officeart/2005/8/layout/list1"/>
    <dgm:cxn modelId="{E8E7BFF8-DD57-4773-ACE3-A66260451E13}" srcId="{44A2C2F1-5922-474F-B5C1-E30C4A6B7F06}" destId="{44C2D884-C2DB-4BBE-B3B3-05B64512AD56}" srcOrd="1" destOrd="0" parTransId="{EF09E289-21A9-4F9D-9B50-F5694FCD3955}" sibTransId="{C7EF9EBC-D16F-4756-AA7C-07CFD3B906B8}"/>
    <dgm:cxn modelId="{74DC3FE7-1C9A-4481-A289-A0E83A84948A}" srcId="{44A2C2F1-5922-474F-B5C1-E30C4A6B7F06}" destId="{DBA7C75A-771C-4792-BE15-D736552F30A9}" srcOrd="3" destOrd="0" parTransId="{D288749B-59F3-44A3-8583-091B249A9442}" sibTransId="{3FEF0E1B-FD35-44A2-904F-B7006A5852FA}"/>
    <dgm:cxn modelId="{11C5D8F6-9335-4D09-8989-FC7A2ABC2BF1}" type="presOf" srcId="{3CA04CC8-7806-49CD-9FE1-907DB5257D2A}" destId="{611B3937-AA9B-4270-89B6-8F2341D056BA}" srcOrd="1" destOrd="0" presId="urn:microsoft.com/office/officeart/2005/8/layout/list1"/>
    <dgm:cxn modelId="{BFB9D342-864A-4568-907B-CC2550968954}" type="presOf" srcId="{CF3C9943-0388-4884-8FE5-0DCCFD2E77DF}" destId="{220A9588-5E6B-4E11-B206-2342338835AF}" srcOrd="1" destOrd="0" presId="urn:microsoft.com/office/officeart/2005/8/layout/list1"/>
    <dgm:cxn modelId="{6B567224-B148-4B8D-BDAA-3017106520FA}" type="presOf" srcId="{CF3C9943-0388-4884-8FE5-0DCCFD2E77DF}" destId="{F60F0BA4-5FBC-4CF6-A900-08FD8B350DC7}" srcOrd="0" destOrd="0" presId="urn:microsoft.com/office/officeart/2005/8/layout/list1"/>
    <dgm:cxn modelId="{EC576BA7-25F8-47DC-833A-A64AF98AEDD4}" srcId="{44A2C2F1-5922-474F-B5C1-E30C4A6B7F06}" destId="{CF3C9943-0388-4884-8FE5-0DCCFD2E77DF}" srcOrd="0" destOrd="0" parTransId="{FC4853D7-A53D-4696-9F1F-47F3C851B300}" sibTransId="{2FF2A2AE-1F1B-4E78-9C7C-435D3D3EF10C}"/>
    <dgm:cxn modelId="{FB6C7D5F-FD4A-4A4E-9926-DD8EF52C1B1F}" type="presOf" srcId="{FAED2F9A-E622-4A0A-AE33-DF36E63E6C03}" destId="{68D97FF3-46E6-47A8-AAD3-46B0446DED94}" srcOrd="0" destOrd="0" presId="urn:microsoft.com/office/officeart/2005/8/layout/list1"/>
    <dgm:cxn modelId="{E03B37D3-DB2D-4676-B12A-04ECC4FB8476}" type="presOf" srcId="{44C2D884-C2DB-4BBE-B3B3-05B64512AD56}" destId="{0FEAC71C-53BD-4FAC-9B44-498497704BF3}" srcOrd="0" destOrd="0" presId="urn:microsoft.com/office/officeart/2005/8/layout/list1"/>
    <dgm:cxn modelId="{08D72C23-1DA2-45C1-8603-41C26E919B75}" srcId="{44A2C2F1-5922-474F-B5C1-E30C4A6B7F06}" destId="{FAED2F9A-E622-4A0A-AE33-DF36E63E6C03}" srcOrd="4" destOrd="0" parTransId="{710AB9D7-53BD-4099-BC01-1E68B79A3518}" sibTransId="{9D4D2B3A-91B6-4066-AB5F-10E8F9CAC745}"/>
    <dgm:cxn modelId="{AFBD8DF5-7370-4CE5-AD37-59B5814042DD}" srcId="{44A2C2F1-5922-474F-B5C1-E30C4A6B7F06}" destId="{A6DF70E3-9E2E-4806-83CC-C009692839AF}" srcOrd="2" destOrd="0" parTransId="{B696DE74-6DB4-4752-A84A-B0E635DCE884}" sibTransId="{06E8C213-12A5-453A-B9B8-8A47D63CDF88}"/>
    <dgm:cxn modelId="{24181F14-D8AD-4DAA-BEA6-12DF5FDB0469}" type="presParOf" srcId="{64AA6277-5825-4438-9C76-F769DA2D4379}" destId="{E1AD2847-676F-441E-8950-3A74D4E23E17}" srcOrd="0" destOrd="0" presId="urn:microsoft.com/office/officeart/2005/8/layout/list1"/>
    <dgm:cxn modelId="{547B9EAF-7ABA-4B33-9AAC-B87C678976CB}" type="presParOf" srcId="{E1AD2847-676F-441E-8950-3A74D4E23E17}" destId="{F60F0BA4-5FBC-4CF6-A900-08FD8B350DC7}" srcOrd="0" destOrd="0" presId="urn:microsoft.com/office/officeart/2005/8/layout/list1"/>
    <dgm:cxn modelId="{873D5628-1BEF-4BBB-84DC-5BB2A90CAD6D}" type="presParOf" srcId="{E1AD2847-676F-441E-8950-3A74D4E23E17}" destId="{220A9588-5E6B-4E11-B206-2342338835AF}" srcOrd="1" destOrd="0" presId="urn:microsoft.com/office/officeart/2005/8/layout/list1"/>
    <dgm:cxn modelId="{B2AF7024-E83B-4A35-B898-C5E7C9E51DB4}" type="presParOf" srcId="{64AA6277-5825-4438-9C76-F769DA2D4379}" destId="{9D16E69A-D912-4584-BB9E-A835B82F6467}" srcOrd="1" destOrd="0" presId="urn:microsoft.com/office/officeart/2005/8/layout/list1"/>
    <dgm:cxn modelId="{A018B978-AF39-4966-A2BF-4089219A564B}" type="presParOf" srcId="{64AA6277-5825-4438-9C76-F769DA2D4379}" destId="{36A87F25-934B-4BEB-B600-3D90B703ED54}" srcOrd="2" destOrd="0" presId="urn:microsoft.com/office/officeart/2005/8/layout/list1"/>
    <dgm:cxn modelId="{8C0947AC-91DB-4C15-89AA-714BA5E77C1D}" type="presParOf" srcId="{64AA6277-5825-4438-9C76-F769DA2D4379}" destId="{A5FEFB92-4298-4C79-8C26-6FCE8A137BDA}" srcOrd="3" destOrd="0" presId="urn:microsoft.com/office/officeart/2005/8/layout/list1"/>
    <dgm:cxn modelId="{C4C4F36C-B078-43BF-B83C-83182418DB3D}" type="presParOf" srcId="{64AA6277-5825-4438-9C76-F769DA2D4379}" destId="{B7E235AA-0473-4391-B2F8-4844AABE45E4}" srcOrd="4" destOrd="0" presId="urn:microsoft.com/office/officeart/2005/8/layout/list1"/>
    <dgm:cxn modelId="{6008D295-EE49-4055-8E3F-D5FF54849E83}" type="presParOf" srcId="{B7E235AA-0473-4391-B2F8-4844AABE45E4}" destId="{0FEAC71C-53BD-4FAC-9B44-498497704BF3}" srcOrd="0" destOrd="0" presId="urn:microsoft.com/office/officeart/2005/8/layout/list1"/>
    <dgm:cxn modelId="{1E4702D5-AD55-4021-A333-107BDC54AFCE}" type="presParOf" srcId="{B7E235AA-0473-4391-B2F8-4844AABE45E4}" destId="{76ED57B9-34BE-4279-948D-B06C578F96EE}" srcOrd="1" destOrd="0" presId="urn:microsoft.com/office/officeart/2005/8/layout/list1"/>
    <dgm:cxn modelId="{9D67A3A0-6D00-4FD5-83C8-D7BBD1315BB0}" type="presParOf" srcId="{64AA6277-5825-4438-9C76-F769DA2D4379}" destId="{6D852C44-3860-4E11-AEA8-F8DB566DB98D}" srcOrd="5" destOrd="0" presId="urn:microsoft.com/office/officeart/2005/8/layout/list1"/>
    <dgm:cxn modelId="{68EC5266-6C97-4FA7-802D-5C5A06893864}" type="presParOf" srcId="{64AA6277-5825-4438-9C76-F769DA2D4379}" destId="{112ABBC9-6B92-4A2A-953C-95032E86573C}" srcOrd="6" destOrd="0" presId="urn:microsoft.com/office/officeart/2005/8/layout/list1"/>
    <dgm:cxn modelId="{F9186D18-2D56-4712-BE4E-F238413F5AFC}" type="presParOf" srcId="{64AA6277-5825-4438-9C76-F769DA2D4379}" destId="{4E8B6034-8B56-4283-8DC0-77F6390075D3}" srcOrd="7" destOrd="0" presId="urn:microsoft.com/office/officeart/2005/8/layout/list1"/>
    <dgm:cxn modelId="{0756CE72-6B23-4EA8-8F29-9A90992FCD6D}" type="presParOf" srcId="{64AA6277-5825-4438-9C76-F769DA2D4379}" destId="{FBB3A3AA-F05A-48FB-A40C-B434627AA548}" srcOrd="8" destOrd="0" presId="urn:microsoft.com/office/officeart/2005/8/layout/list1"/>
    <dgm:cxn modelId="{FF9F6272-3D02-4049-BD0F-C46BF9D49E88}" type="presParOf" srcId="{FBB3A3AA-F05A-48FB-A40C-B434627AA548}" destId="{3C018640-A3ED-4C16-94CF-3E36D71E8046}" srcOrd="0" destOrd="0" presId="urn:microsoft.com/office/officeart/2005/8/layout/list1"/>
    <dgm:cxn modelId="{DB68A304-C4CC-4E4B-8143-A170A2DE6E6D}" type="presParOf" srcId="{FBB3A3AA-F05A-48FB-A40C-B434627AA548}" destId="{463D684C-629B-4206-8ACA-AC55F942C97D}" srcOrd="1" destOrd="0" presId="urn:microsoft.com/office/officeart/2005/8/layout/list1"/>
    <dgm:cxn modelId="{D0476867-70AA-4916-9E6D-732BB933972B}" type="presParOf" srcId="{64AA6277-5825-4438-9C76-F769DA2D4379}" destId="{8CEFF3A4-A88E-420B-8A47-5F8F0BB60B9E}" srcOrd="9" destOrd="0" presId="urn:microsoft.com/office/officeart/2005/8/layout/list1"/>
    <dgm:cxn modelId="{EAFAA3F2-4667-40CC-B5AA-5DBB4BD54E16}" type="presParOf" srcId="{64AA6277-5825-4438-9C76-F769DA2D4379}" destId="{D3E37101-FABF-4FF3-BD13-B7293DEC84DD}" srcOrd="10" destOrd="0" presId="urn:microsoft.com/office/officeart/2005/8/layout/list1"/>
    <dgm:cxn modelId="{7522BA50-B6F5-47A6-AF25-E158DAD64BC6}" type="presParOf" srcId="{64AA6277-5825-4438-9C76-F769DA2D4379}" destId="{DABD3187-3BB5-4EE8-A9C6-6E4319ACD7F2}" srcOrd="11" destOrd="0" presId="urn:microsoft.com/office/officeart/2005/8/layout/list1"/>
    <dgm:cxn modelId="{21F99922-E396-4E3E-9165-A5745EE2D5CA}" type="presParOf" srcId="{64AA6277-5825-4438-9C76-F769DA2D4379}" destId="{0BC13C81-6614-4FE7-90D0-678002E55003}" srcOrd="12" destOrd="0" presId="urn:microsoft.com/office/officeart/2005/8/layout/list1"/>
    <dgm:cxn modelId="{A7555720-6CAB-4688-B60B-B18ADBF8B98F}" type="presParOf" srcId="{0BC13C81-6614-4FE7-90D0-678002E55003}" destId="{C4519737-AF97-4CAC-AC21-1F66ABD06778}" srcOrd="0" destOrd="0" presId="urn:microsoft.com/office/officeart/2005/8/layout/list1"/>
    <dgm:cxn modelId="{1DE3E933-364A-4AA2-81A9-74FD84F63B72}" type="presParOf" srcId="{0BC13C81-6614-4FE7-90D0-678002E55003}" destId="{86883AC9-8A25-4AEB-93B2-E0442FD18F25}" srcOrd="1" destOrd="0" presId="urn:microsoft.com/office/officeart/2005/8/layout/list1"/>
    <dgm:cxn modelId="{5B40DC10-459B-476E-9169-9FF9E8D11115}" type="presParOf" srcId="{64AA6277-5825-4438-9C76-F769DA2D4379}" destId="{8B8668C3-38DC-4E9A-B51A-1434F30C84A8}" srcOrd="13" destOrd="0" presId="urn:microsoft.com/office/officeart/2005/8/layout/list1"/>
    <dgm:cxn modelId="{C3396CA2-E0BA-406F-A703-0E7E511E6257}" type="presParOf" srcId="{64AA6277-5825-4438-9C76-F769DA2D4379}" destId="{E37EE40D-6D47-4E96-99E4-9CEB0806723B}" srcOrd="14" destOrd="0" presId="urn:microsoft.com/office/officeart/2005/8/layout/list1"/>
    <dgm:cxn modelId="{27F3D818-647D-4B72-B70F-438ABC61B222}" type="presParOf" srcId="{64AA6277-5825-4438-9C76-F769DA2D4379}" destId="{7EB30B6C-CAB8-4B36-B43F-3F2C28E91917}" srcOrd="15" destOrd="0" presId="urn:microsoft.com/office/officeart/2005/8/layout/list1"/>
    <dgm:cxn modelId="{A0DEC084-16E5-4B1B-A27D-BCC8F93A81F4}" type="presParOf" srcId="{64AA6277-5825-4438-9C76-F769DA2D4379}" destId="{3F0E5421-6386-4D40-84AA-4B96BC1344E1}" srcOrd="16" destOrd="0" presId="urn:microsoft.com/office/officeart/2005/8/layout/list1"/>
    <dgm:cxn modelId="{53CAB41C-0B73-4ABC-8BFF-9C28720B3B85}" type="presParOf" srcId="{3F0E5421-6386-4D40-84AA-4B96BC1344E1}" destId="{68D97FF3-46E6-47A8-AAD3-46B0446DED94}" srcOrd="0" destOrd="0" presId="urn:microsoft.com/office/officeart/2005/8/layout/list1"/>
    <dgm:cxn modelId="{FB9FC866-D79F-41FC-95EF-C5EB75C6FE1A}" type="presParOf" srcId="{3F0E5421-6386-4D40-84AA-4B96BC1344E1}" destId="{DB0DC8BF-0238-4C1B-9867-EEF4343D925F}" srcOrd="1" destOrd="0" presId="urn:microsoft.com/office/officeart/2005/8/layout/list1"/>
    <dgm:cxn modelId="{AAE84755-8C1E-4274-AC9A-C90D9B0481EB}" type="presParOf" srcId="{64AA6277-5825-4438-9C76-F769DA2D4379}" destId="{362B3ADD-AA64-4F78-A8F4-E1C212C2CF5B}" srcOrd="17" destOrd="0" presId="urn:microsoft.com/office/officeart/2005/8/layout/list1"/>
    <dgm:cxn modelId="{F62540C2-632C-4604-AE2A-719946A84FAA}" type="presParOf" srcId="{64AA6277-5825-4438-9C76-F769DA2D4379}" destId="{FF0FE0B2-4D9D-4394-ACC5-9DC663EFEC8E}" srcOrd="18" destOrd="0" presId="urn:microsoft.com/office/officeart/2005/8/layout/list1"/>
    <dgm:cxn modelId="{416FFD75-3AC1-412A-8943-67A6C0B26EE0}" type="presParOf" srcId="{64AA6277-5825-4438-9C76-F769DA2D4379}" destId="{9E95EE08-B556-413A-8E56-C21AB230FE1A}" srcOrd="19" destOrd="0" presId="urn:microsoft.com/office/officeart/2005/8/layout/list1"/>
    <dgm:cxn modelId="{6DFFCBB4-4E01-4547-BB23-78D5C595EA05}" type="presParOf" srcId="{64AA6277-5825-4438-9C76-F769DA2D4379}" destId="{8B311833-35E8-44C5-954B-FB8EC7A74D1A}" srcOrd="20" destOrd="0" presId="urn:microsoft.com/office/officeart/2005/8/layout/list1"/>
    <dgm:cxn modelId="{CBD885D0-3DB0-4D93-8975-D390C0A3EBE5}" type="presParOf" srcId="{8B311833-35E8-44C5-954B-FB8EC7A74D1A}" destId="{FF571D1F-1A98-48AE-8AE3-A914EF4AD2E4}" srcOrd="0" destOrd="0" presId="urn:microsoft.com/office/officeart/2005/8/layout/list1"/>
    <dgm:cxn modelId="{3B1A1341-447F-4B38-8945-A08C0190D543}" type="presParOf" srcId="{8B311833-35E8-44C5-954B-FB8EC7A74D1A}" destId="{611B3937-AA9B-4270-89B6-8F2341D056BA}" srcOrd="1" destOrd="0" presId="urn:microsoft.com/office/officeart/2005/8/layout/list1"/>
    <dgm:cxn modelId="{6DB92503-EF7F-4CE1-AAEF-8454A3551F86}" type="presParOf" srcId="{64AA6277-5825-4438-9C76-F769DA2D4379}" destId="{413A93DA-656C-4157-AB38-BEF1137309E7}" srcOrd="21" destOrd="0" presId="urn:microsoft.com/office/officeart/2005/8/layout/list1"/>
    <dgm:cxn modelId="{2610254E-62CC-4BB2-9104-35F67E355156}" type="presParOf" srcId="{64AA6277-5825-4438-9C76-F769DA2D4379}" destId="{74F3618E-9308-412C-9EEB-5DC3496419D5}"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9056DB8-0E22-44C5-A2BE-BF93AE8A6239}" type="doc">
      <dgm:prSet loTypeId="urn:microsoft.com/office/officeart/2005/8/layout/vProcess5" loCatId="process" qsTypeId="urn:microsoft.com/office/officeart/2005/8/quickstyle/simple1" qsCatId="simple" csTypeId="urn:microsoft.com/office/officeart/2005/8/colors/accent3_1" csCatId="accent3" phldr="1"/>
      <dgm:spPr/>
      <dgm:t>
        <a:bodyPr/>
        <a:lstStyle/>
        <a:p>
          <a:endParaRPr lang="ru-RU"/>
        </a:p>
      </dgm:t>
    </dgm:pt>
    <dgm:pt modelId="{A2AD035C-0DBB-471F-8A3E-49B97E61D7BC}">
      <dgm:prSet custT="1"/>
      <dgm:spPr/>
      <dgm:t>
        <a:bodyPr/>
        <a:lstStyle/>
        <a:p>
          <a:pPr algn="just"/>
          <a:r>
            <a:rPr lang="ru-RU" sz="1800" b="1" dirty="0" smtClean="0">
              <a:solidFill>
                <a:srgbClr val="002060"/>
              </a:solidFill>
            </a:rPr>
            <a:t>Государственной инспекцией труда в Чукотском автономном округе в </a:t>
          </a:r>
          <a:r>
            <a:rPr lang="en-US" sz="1800" b="1" dirty="0" smtClean="0">
              <a:solidFill>
                <a:srgbClr val="002060"/>
              </a:solidFill>
            </a:rPr>
            <a:t>I </a:t>
          </a:r>
          <a:r>
            <a:rPr lang="ru-RU" sz="1800" b="1" dirty="0" smtClean="0">
              <a:solidFill>
                <a:srgbClr val="002060"/>
              </a:solidFill>
            </a:rPr>
            <a:t>полугодии 2018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 содержащих нормы трудового права, в хозяйствующих субъектах, в целях легализации трудовых отношений. </a:t>
          </a:r>
          <a:endParaRPr lang="ru-RU" sz="1800" b="1" dirty="0">
            <a:solidFill>
              <a:srgbClr val="002060"/>
            </a:solidFill>
          </a:endParaRPr>
        </a:p>
      </dgm:t>
    </dgm:pt>
    <dgm:pt modelId="{5D86F24B-E559-40C6-A5F0-BA99C3AA8265}" type="parTrans" cxnId="{D7B95BE3-D34C-439E-8A94-611DA29EC780}">
      <dgm:prSet/>
      <dgm:spPr/>
      <dgm:t>
        <a:bodyPr/>
        <a:lstStyle/>
        <a:p>
          <a:endParaRPr lang="ru-RU"/>
        </a:p>
      </dgm:t>
    </dgm:pt>
    <dgm:pt modelId="{305CCE74-AFAA-4322-9828-F76D6B24D6F3}" type="sibTrans" cxnId="{D7B95BE3-D34C-439E-8A94-611DA29EC780}">
      <dgm:prSet/>
      <dgm:spPr/>
      <dgm:t>
        <a:bodyPr/>
        <a:lstStyle/>
        <a:p>
          <a:endParaRPr lang="ru-RU"/>
        </a:p>
      </dgm:t>
    </dgm:pt>
    <dgm:pt modelId="{8B740A91-314E-4600-B18A-AA65EF79244C}">
      <dgm:prSet/>
      <dgm:spPr/>
      <dgm:t>
        <a:bodyPr/>
        <a:lstStyle/>
        <a:p>
          <a:pPr algn="just"/>
          <a:r>
            <a:rPr lang="ru-RU" b="1" dirty="0" smtClean="0">
              <a:solidFill>
                <a:srgbClr val="002060"/>
              </a:solidFill>
            </a:rPr>
            <a:t>В ходе проведения плановых и внеплановых проверок нарушений в данном направлении не выявлено.</a:t>
          </a:r>
          <a:endParaRPr lang="ru-RU" b="1" dirty="0">
            <a:solidFill>
              <a:srgbClr val="002060"/>
            </a:solidFill>
          </a:endParaRPr>
        </a:p>
      </dgm:t>
    </dgm:pt>
    <dgm:pt modelId="{AB6E8900-9032-42CC-AB9F-1B88CF48DB23}" type="parTrans" cxnId="{6136CD84-5823-4093-8267-2D66E644A4CD}">
      <dgm:prSet/>
      <dgm:spPr/>
      <dgm:t>
        <a:bodyPr/>
        <a:lstStyle/>
        <a:p>
          <a:endParaRPr lang="ru-RU"/>
        </a:p>
      </dgm:t>
    </dgm:pt>
    <dgm:pt modelId="{BCD28764-B395-4CD1-BA30-4248BA7F2D92}" type="sibTrans" cxnId="{6136CD84-5823-4093-8267-2D66E644A4CD}">
      <dgm:prSet/>
      <dgm:spPr/>
      <dgm:t>
        <a:bodyPr/>
        <a:lstStyle/>
        <a:p>
          <a:endParaRPr lang="ru-RU"/>
        </a:p>
      </dgm:t>
    </dgm:pt>
    <dgm:pt modelId="{CC54733A-5A40-4589-A656-A37D77F79655}">
      <dgm:prSet/>
      <dgm:spPr/>
      <dgm:t>
        <a:bodyPr/>
        <a:lstStyle/>
        <a:p>
          <a:pPr algn="just"/>
          <a:r>
            <a:rPr lang="ru-RU" b="1" dirty="0" smtClean="0">
              <a:solidFill>
                <a:srgbClr val="002060"/>
              </a:solidFill>
            </a:rPr>
            <a:t>Следует отметить, что в соответствии со статьей 15 Трудового кодекса РФ заключение гражданско-правовых договоров, фактически регулирующих трудовые отношения между работником и работодателем, не допускается. </a:t>
          </a:r>
          <a:endParaRPr lang="ru-RU" b="1" dirty="0">
            <a:solidFill>
              <a:srgbClr val="002060"/>
            </a:solidFill>
          </a:endParaRPr>
        </a:p>
      </dgm:t>
    </dgm:pt>
    <dgm:pt modelId="{4FFF405F-6E34-439C-A505-85C9E506C34E}" type="parTrans" cxnId="{57C047F0-BFBB-4A05-B580-D0C3BA9E825D}">
      <dgm:prSet/>
      <dgm:spPr/>
      <dgm:t>
        <a:bodyPr/>
        <a:lstStyle/>
        <a:p>
          <a:endParaRPr lang="ru-RU"/>
        </a:p>
      </dgm:t>
    </dgm:pt>
    <dgm:pt modelId="{7782273C-A3EA-44F8-8CFE-C452C819936B}" type="sibTrans" cxnId="{57C047F0-BFBB-4A05-B580-D0C3BA9E825D}">
      <dgm:prSet/>
      <dgm:spPr/>
      <dgm:t>
        <a:bodyPr/>
        <a:lstStyle/>
        <a:p>
          <a:endParaRPr lang="ru-RU"/>
        </a:p>
      </dgm:t>
    </dgm:pt>
    <dgm:pt modelId="{0EFE357B-0C11-4FCE-AD19-D020392B513A}" type="pres">
      <dgm:prSet presAssocID="{99056DB8-0E22-44C5-A2BE-BF93AE8A6239}" presName="outerComposite" presStyleCnt="0">
        <dgm:presLayoutVars>
          <dgm:chMax val="5"/>
          <dgm:dir/>
          <dgm:resizeHandles val="exact"/>
        </dgm:presLayoutVars>
      </dgm:prSet>
      <dgm:spPr/>
      <dgm:t>
        <a:bodyPr/>
        <a:lstStyle/>
        <a:p>
          <a:endParaRPr lang="ru-RU"/>
        </a:p>
      </dgm:t>
    </dgm:pt>
    <dgm:pt modelId="{C4AD1A67-BF4B-4E9B-BAC2-BA66BB15297E}" type="pres">
      <dgm:prSet presAssocID="{99056DB8-0E22-44C5-A2BE-BF93AE8A6239}" presName="dummyMaxCanvas" presStyleCnt="0">
        <dgm:presLayoutVars/>
      </dgm:prSet>
      <dgm:spPr/>
    </dgm:pt>
    <dgm:pt modelId="{F13CF5FF-7041-4BFA-BCBC-058C00FEBAB9}" type="pres">
      <dgm:prSet presAssocID="{99056DB8-0E22-44C5-A2BE-BF93AE8A6239}" presName="ThreeNodes_1" presStyleLbl="node1" presStyleIdx="0" presStyleCnt="3" custScaleX="101696" custScaleY="147470" custLinFactNeighborX="424" custLinFactNeighborY="-11868">
        <dgm:presLayoutVars>
          <dgm:bulletEnabled val="1"/>
        </dgm:presLayoutVars>
      </dgm:prSet>
      <dgm:spPr/>
      <dgm:t>
        <a:bodyPr/>
        <a:lstStyle/>
        <a:p>
          <a:endParaRPr lang="ru-RU"/>
        </a:p>
      </dgm:t>
    </dgm:pt>
    <dgm:pt modelId="{C45474D4-6BBE-457B-BBFB-9756E0AAB738}" type="pres">
      <dgm:prSet presAssocID="{99056DB8-0E22-44C5-A2BE-BF93AE8A6239}" presName="ThreeNodes_2" presStyleLbl="node1" presStyleIdx="1" presStyleCnt="3" custScaleY="65419" custLinFactNeighborX="74" custLinFactNeighborY="6081">
        <dgm:presLayoutVars>
          <dgm:bulletEnabled val="1"/>
        </dgm:presLayoutVars>
      </dgm:prSet>
      <dgm:spPr/>
      <dgm:t>
        <a:bodyPr/>
        <a:lstStyle/>
        <a:p>
          <a:endParaRPr lang="ru-RU"/>
        </a:p>
      </dgm:t>
    </dgm:pt>
    <dgm:pt modelId="{4637D653-4982-4DAC-A7A4-DE76BEB7273B}" type="pres">
      <dgm:prSet presAssocID="{99056DB8-0E22-44C5-A2BE-BF93AE8A6239}" presName="ThreeNodes_3" presStyleLbl="node1" presStyleIdx="2" presStyleCnt="3" custLinFactNeighborX="-125" custLinFactNeighborY="-12595">
        <dgm:presLayoutVars>
          <dgm:bulletEnabled val="1"/>
        </dgm:presLayoutVars>
      </dgm:prSet>
      <dgm:spPr/>
      <dgm:t>
        <a:bodyPr/>
        <a:lstStyle/>
        <a:p>
          <a:endParaRPr lang="ru-RU"/>
        </a:p>
      </dgm:t>
    </dgm:pt>
    <dgm:pt modelId="{3E1E3406-4077-4D5B-84AB-A8C6BB3EAF1C}" type="pres">
      <dgm:prSet presAssocID="{99056DB8-0E22-44C5-A2BE-BF93AE8A6239}" presName="ThreeConn_1-2" presStyleLbl="fgAccFollowNode1" presStyleIdx="0" presStyleCnt="2">
        <dgm:presLayoutVars>
          <dgm:bulletEnabled val="1"/>
        </dgm:presLayoutVars>
      </dgm:prSet>
      <dgm:spPr/>
      <dgm:t>
        <a:bodyPr/>
        <a:lstStyle/>
        <a:p>
          <a:endParaRPr lang="ru-RU"/>
        </a:p>
      </dgm:t>
    </dgm:pt>
    <dgm:pt modelId="{217858E2-495D-48A0-AB30-25295A2B68C2}" type="pres">
      <dgm:prSet presAssocID="{99056DB8-0E22-44C5-A2BE-BF93AE8A6239}" presName="ThreeConn_2-3" presStyleLbl="fgAccFollowNode1" presStyleIdx="1" presStyleCnt="2">
        <dgm:presLayoutVars>
          <dgm:bulletEnabled val="1"/>
        </dgm:presLayoutVars>
      </dgm:prSet>
      <dgm:spPr/>
      <dgm:t>
        <a:bodyPr/>
        <a:lstStyle/>
        <a:p>
          <a:endParaRPr lang="ru-RU"/>
        </a:p>
      </dgm:t>
    </dgm:pt>
    <dgm:pt modelId="{D7C63DF3-8ED9-4DCA-8500-F31076B54618}" type="pres">
      <dgm:prSet presAssocID="{99056DB8-0E22-44C5-A2BE-BF93AE8A6239}" presName="ThreeNodes_1_text" presStyleLbl="node1" presStyleIdx="2" presStyleCnt="3">
        <dgm:presLayoutVars>
          <dgm:bulletEnabled val="1"/>
        </dgm:presLayoutVars>
      </dgm:prSet>
      <dgm:spPr/>
      <dgm:t>
        <a:bodyPr/>
        <a:lstStyle/>
        <a:p>
          <a:endParaRPr lang="ru-RU"/>
        </a:p>
      </dgm:t>
    </dgm:pt>
    <dgm:pt modelId="{B96880DA-F676-4E87-96CF-820826E28FF5}" type="pres">
      <dgm:prSet presAssocID="{99056DB8-0E22-44C5-A2BE-BF93AE8A6239}" presName="ThreeNodes_2_text" presStyleLbl="node1" presStyleIdx="2" presStyleCnt="3">
        <dgm:presLayoutVars>
          <dgm:bulletEnabled val="1"/>
        </dgm:presLayoutVars>
      </dgm:prSet>
      <dgm:spPr/>
      <dgm:t>
        <a:bodyPr/>
        <a:lstStyle/>
        <a:p>
          <a:endParaRPr lang="ru-RU"/>
        </a:p>
      </dgm:t>
    </dgm:pt>
    <dgm:pt modelId="{D080DE95-2624-438A-A1E3-835443ACB619}" type="pres">
      <dgm:prSet presAssocID="{99056DB8-0E22-44C5-A2BE-BF93AE8A6239}" presName="ThreeNodes_3_text" presStyleLbl="node1" presStyleIdx="2" presStyleCnt="3">
        <dgm:presLayoutVars>
          <dgm:bulletEnabled val="1"/>
        </dgm:presLayoutVars>
      </dgm:prSet>
      <dgm:spPr/>
      <dgm:t>
        <a:bodyPr/>
        <a:lstStyle/>
        <a:p>
          <a:endParaRPr lang="ru-RU"/>
        </a:p>
      </dgm:t>
    </dgm:pt>
  </dgm:ptLst>
  <dgm:cxnLst>
    <dgm:cxn modelId="{0D6F9B78-2917-4511-8F1B-329A1A8893A2}" type="presOf" srcId="{BCD28764-B395-4CD1-BA30-4248BA7F2D92}" destId="{217858E2-495D-48A0-AB30-25295A2B68C2}" srcOrd="0" destOrd="0" presId="urn:microsoft.com/office/officeart/2005/8/layout/vProcess5"/>
    <dgm:cxn modelId="{5966E21A-CE08-4661-8C57-D417E12FCB78}" type="presOf" srcId="{8B740A91-314E-4600-B18A-AA65EF79244C}" destId="{B96880DA-F676-4E87-96CF-820826E28FF5}" srcOrd="1" destOrd="0" presId="urn:microsoft.com/office/officeart/2005/8/layout/vProcess5"/>
    <dgm:cxn modelId="{57C047F0-BFBB-4A05-B580-D0C3BA9E825D}" srcId="{99056DB8-0E22-44C5-A2BE-BF93AE8A6239}" destId="{CC54733A-5A40-4589-A656-A37D77F79655}" srcOrd="2" destOrd="0" parTransId="{4FFF405F-6E34-439C-A505-85C9E506C34E}" sibTransId="{7782273C-A3EA-44F8-8CFE-C452C819936B}"/>
    <dgm:cxn modelId="{73D148F7-33DD-483D-855D-C09993292978}" type="presOf" srcId="{305CCE74-AFAA-4322-9828-F76D6B24D6F3}" destId="{3E1E3406-4077-4D5B-84AB-A8C6BB3EAF1C}" srcOrd="0" destOrd="0" presId="urn:microsoft.com/office/officeart/2005/8/layout/vProcess5"/>
    <dgm:cxn modelId="{B42FD73B-7F26-44BD-A35D-7D57C7EA4750}" type="presOf" srcId="{A2AD035C-0DBB-471F-8A3E-49B97E61D7BC}" destId="{F13CF5FF-7041-4BFA-BCBC-058C00FEBAB9}" srcOrd="0" destOrd="0" presId="urn:microsoft.com/office/officeart/2005/8/layout/vProcess5"/>
    <dgm:cxn modelId="{56172FC0-501E-4510-AF56-BA49C5CA1115}" type="presOf" srcId="{CC54733A-5A40-4589-A656-A37D77F79655}" destId="{4637D653-4982-4DAC-A7A4-DE76BEB7273B}" srcOrd="0" destOrd="0" presId="urn:microsoft.com/office/officeart/2005/8/layout/vProcess5"/>
    <dgm:cxn modelId="{7C34FE94-884A-4B4F-9EEA-F5A295FA6715}" type="presOf" srcId="{CC54733A-5A40-4589-A656-A37D77F79655}" destId="{D080DE95-2624-438A-A1E3-835443ACB619}" srcOrd="1" destOrd="0" presId="urn:microsoft.com/office/officeart/2005/8/layout/vProcess5"/>
    <dgm:cxn modelId="{6136CD84-5823-4093-8267-2D66E644A4CD}" srcId="{99056DB8-0E22-44C5-A2BE-BF93AE8A6239}" destId="{8B740A91-314E-4600-B18A-AA65EF79244C}" srcOrd="1" destOrd="0" parTransId="{AB6E8900-9032-42CC-AB9F-1B88CF48DB23}" sibTransId="{BCD28764-B395-4CD1-BA30-4248BA7F2D92}"/>
    <dgm:cxn modelId="{A278634B-A1F8-45A2-AF9C-948F71F14D1F}" type="presOf" srcId="{8B740A91-314E-4600-B18A-AA65EF79244C}" destId="{C45474D4-6BBE-457B-BBFB-9756E0AAB738}" srcOrd="0" destOrd="0" presId="urn:microsoft.com/office/officeart/2005/8/layout/vProcess5"/>
    <dgm:cxn modelId="{446869F0-0A69-4F37-99FC-400456870A20}" type="presOf" srcId="{99056DB8-0E22-44C5-A2BE-BF93AE8A6239}" destId="{0EFE357B-0C11-4FCE-AD19-D020392B513A}" srcOrd="0" destOrd="0" presId="urn:microsoft.com/office/officeart/2005/8/layout/vProcess5"/>
    <dgm:cxn modelId="{D7B95BE3-D34C-439E-8A94-611DA29EC780}" srcId="{99056DB8-0E22-44C5-A2BE-BF93AE8A6239}" destId="{A2AD035C-0DBB-471F-8A3E-49B97E61D7BC}" srcOrd="0" destOrd="0" parTransId="{5D86F24B-E559-40C6-A5F0-BA99C3AA8265}" sibTransId="{305CCE74-AFAA-4322-9828-F76D6B24D6F3}"/>
    <dgm:cxn modelId="{256DDA3A-5F04-41F0-8D31-A99FBD69DAA8}" type="presOf" srcId="{A2AD035C-0DBB-471F-8A3E-49B97E61D7BC}" destId="{D7C63DF3-8ED9-4DCA-8500-F31076B54618}" srcOrd="1" destOrd="0" presId="urn:microsoft.com/office/officeart/2005/8/layout/vProcess5"/>
    <dgm:cxn modelId="{F11379F6-2C37-41F4-A617-02950ED39B7E}" type="presParOf" srcId="{0EFE357B-0C11-4FCE-AD19-D020392B513A}" destId="{C4AD1A67-BF4B-4E9B-BAC2-BA66BB15297E}" srcOrd="0" destOrd="0" presId="urn:microsoft.com/office/officeart/2005/8/layout/vProcess5"/>
    <dgm:cxn modelId="{D898C481-4309-4D6E-99FD-65B62AD9C158}" type="presParOf" srcId="{0EFE357B-0C11-4FCE-AD19-D020392B513A}" destId="{F13CF5FF-7041-4BFA-BCBC-058C00FEBAB9}" srcOrd="1" destOrd="0" presId="urn:microsoft.com/office/officeart/2005/8/layout/vProcess5"/>
    <dgm:cxn modelId="{29404EDE-9A2E-48D7-B3BB-EB109319500C}" type="presParOf" srcId="{0EFE357B-0C11-4FCE-AD19-D020392B513A}" destId="{C45474D4-6BBE-457B-BBFB-9756E0AAB738}" srcOrd="2" destOrd="0" presId="urn:microsoft.com/office/officeart/2005/8/layout/vProcess5"/>
    <dgm:cxn modelId="{2FD00A8C-F606-48AC-B918-A9CDA0876693}" type="presParOf" srcId="{0EFE357B-0C11-4FCE-AD19-D020392B513A}" destId="{4637D653-4982-4DAC-A7A4-DE76BEB7273B}" srcOrd="3" destOrd="0" presId="urn:microsoft.com/office/officeart/2005/8/layout/vProcess5"/>
    <dgm:cxn modelId="{47085AF1-3C42-4AA4-A0D7-C903EEEA26A9}" type="presParOf" srcId="{0EFE357B-0C11-4FCE-AD19-D020392B513A}" destId="{3E1E3406-4077-4D5B-84AB-A8C6BB3EAF1C}" srcOrd="4" destOrd="0" presId="urn:microsoft.com/office/officeart/2005/8/layout/vProcess5"/>
    <dgm:cxn modelId="{53452EC8-9FF5-4C63-AAC5-CCBD75911BF5}" type="presParOf" srcId="{0EFE357B-0C11-4FCE-AD19-D020392B513A}" destId="{217858E2-495D-48A0-AB30-25295A2B68C2}" srcOrd="5" destOrd="0" presId="urn:microsoft.com/office/officeart/2005/8/layout/vProcess5"/>
    <dgm:cxn modelId="{FEAAB716-DB9E-4B98-93EC-4159E193A43D}" type="presParOf" srcId="{0EFE357B-0C11-4FCE-AD19-D020392B513A}" destId="{D7C63DF3-8ED9-4DCA-8500-F31076B54618}" srcOrd="6" destOrd="0" presId="urn:microsoft.com/office/officeart/2005/8/layout/vProcess5"/>
    <dgm:cxn modelId="{6736E92D-05FA-4CE8-B4D7-CEB5E24933E4}" type="presParOf" srcId="{0EFE357B-0C11-4FCE-AD19-D020392B513A}" destId="{B96880DA-F676-4E87-96CF-820826E28FF5}" srcOrd="7" destOrd="0" presId="urn:microsoft.com/office/officeart/2005/8/layout/vProcess5"/>
    <dgm:cxn modelId="{1DFA9D6F-A26C-4CAC-812E-5B6A3B950D00}" type="presParOf" srcId="{0EFE357B-0C11-4FCE-AD19-D020392B513A}" destId="{D080DE95-2624-438A-A1E3-835443ACB619}"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DF5039-240F-4C11-81B4-7AA2A717C95C}">
      <dsp:nvSpPr>
        <dsp:cNvPr id="0" name=""/>
        <dsp:cNvSpPr/>
      </dsp:nvSpPr>
      <dsp:spPr>
        <a:xfrm>
          <a:off x="1603218" y="-29998"/>
          <a:ext cx="4798227" cy="4798227"/>
        </a:xfrm>
        <a:prstGeom prst="circularArrow">
          <a:avLst>
            <a:gd name="adj1" fmla="val 5544"/>
            <a:gd name="adj2" fmla="val 330680"/>
            <a:gd name="adj3" fmla="val 13776971"/>
            <a:gd name="adj4" fmla="val 17385328"/>
            <a:gd name="adj5" fmla="val 5757"/>
          </a:avLst>
        </a:prstGeom>
        <a:solidFill>
          <a:schemeClr val="accent3">
            <a:tint val="5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2C6286B-894A-4D1D-9E8B-EEFF1BFABF1D}">
      <dsp:nvSpPr>
        <dsp:cNvPr id="0" name=""/>
        <dsp:cNvSpPr/>
      </dsp:nvSpPr>
      <dsp:spPr>
        <a:xfrm>
          <a:off x="2879422" y="50"/>
          <a:ext cx="2245819" cy="1122909"/>
        </a:xfrm>
        <a:prstGeom prst="roundRect">
          <a:avLst/>
        </a:prstGeom>
        <a:solidFill>
          <a:schemeClr val="accent3">
            <a:shade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ru-RU" sz="3200" b="1" kern="1200" dirty="0" smtClean="0">
              <a:solidFill>
                <a:srgbClr val="FFFF00"/>
              </a:solidFill>
            </a:rPr>
            <a:t>Всего</a:t>
          </a:r>
        </a:p>
        <a:p>
          <a:pPr lvl="0" algn="ctr" defTabSz="1422400">
            <a:lnSpc>
              <a:spcPct val="90000"/>
            </a:lnSpc>
            <a:spcBef>
              <a:spcPct val="0"/>
            </a:spcBef>
            <a:spcAft>
              <a:spcPct val="35000"/>
            </a:spcAft>
          </a:pPr>
          <a:r>
            <a:rPr lang="ru-RU" sz="3200" b="1" kern="1200" dirty="0" smtClean="0">
              <a:solidFill>
                <a:srgbClr val="FFFF00"/>
              </a:solidFill>
            </a:rPr>
            <a:t>135</a:t>
          </a:r>
          <a:endParaRPr lang="ru-RU" sz="3200" b="1" kern="1200" dirty="0">
            <a:solidFill>
              <a:srgbClr val="FFFF00"/>
            </a:solidFill>
          </a:endParaRPr>
        </a:p>
      </dsp:txBody>
      <dsp:txXfrm>
        <a:off x="2934238" y="54866"/>
        <a:ext cx="2136187" cy="1013277"/>
      </dsp:txXfrm>
    </dsp:sp>
    <dsp:sp modelId="{F64245E9-D042-4AC2-81F6-7DF6C58A8111}">
      <dsp:nvSpPr>
        <dsp:cNvPr id="0" name=""/>
        <dsp:cNvSpPr/>
      </dsp:nvSpPr>
      <dsp:spPr>
        <a:xfrm>
          <a:off x="4483957" y="1368144"/>
          <a:ext cx="2794743" cy="1122909"/>
        </a:xfrm>
        <a:prstGeom prst="roundRect">
          <a:avLst/>
        </a:prstGeom>
        <a:solidFill>
          <a:schemeClr val="accent3">
            <a:shade val="50000"/>
            <a:hueOff val="-262155"/>
            <a:satOff val="-2919"/>
            <a:lumOff val="1814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solidFill>
                <a:srgbClr val="C00000"/>
              </a:solidFill>
            </a:rPr>
            <a:t>Внеплановые</a:t>
          </a:r>
        </a:p>
        <a:p>
          <a:pPr lvl="0" algn="ctr" defTabSz="1244600">
            <a:lnSpc>
              <a:spcPct val="90000"/>
            </a:lnSpc>
            <a:spcBef>
              <a:spcPct val="0"/>
            </a:spcBef>
            <a:spcAft>
              <a:spcPct val="35000"/>
            </a:spcAft>
          </a:pPr>
          <a:r>
            <a:rPr lang="ru-RU" sz="2800" b="1" kern="1200" dirty="0" smtClean="0">
              <a:solidFill>
                <a:srgbClr val="C00000"/>
              </a:solidFill>
            </a:rPr>
            <a:t>115</a:t>
          </a:r>
          <a:endParaRPr lang="ru-RU" sz="2800" b="1" kern="1200" dirty="0">
            <a:solidFill>
              <a:srgbClr val="C00000"/>
            </a:solidFill>
          </a:endParaRPr>
        </a:p>
      </dsp:txBody>
      <dsp:txXfrm>
        <a:off x="4538773" y="1422960"/>
        <a:ext cx="2685111" cy="1013277"/>
      </dsp:txXfrm>
    </dsp:sp>
    <dsp:sp modelId="{5642B57F-AFA2-4F46-A5F7-29FB9C2350E5}">
      <dsp:nvSpPr>
        <dsp:cNvPr id="0" name=""/>
        <dsp:cNvSpPr/>
      </dsp:nvSpPr>
      <dsp:spPr>
        <a:xfrm>
          <a:off x="3641311" y="3701575"/>
          <a:ext cx="3127438" cy="1122909"/>
        </a:xfrm>
        <a:prstGeom prst="roundRect">
          <a:avLst/>
        </a:prstGeom>
        <a:solidFill>
          <a:schemeClr val="accent3">
            <a:shade val="50000"/>
            <a:hueOff val="-524310"/>
            <a:satOff val="-5838"/>
            <a:lumOff val="3629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rPr>
            <a:t>Выездные</a:t>
          </a:r>
        </a:p>
        <a:p>
          <a:pPr lvl="0" algn="ctr" defTabSz="1066800">
            <a:lnSpc>
              <a:spcPct val="90000"/>
            </a:lnSpc>
            <a:spcBef>
              <a:spcPct val="0"/>
            </a:spcBef>
            <a:spcAft>
              <a:spcPct val="35000"/>
            </a:spcAft>
          </a:pPr>
          <a:r>
            <a:rPr lang="ru-RU" sz="2400" b="1" kern="1200" dirty="0" smtClean="0">
              <a:solidFill>
                <a:srgbClr val="002060"/>
              </a:solidFill>
            </a:rPr>
            <a:t>44</a:t>
          </a:r>
          <a:endParaRPr lang="ru-RU" sz="2400" b="1" kern="1200" dirty="0">
            <a:solidFill>
              <a:srgbClr val="002060"/>
            </a:solidFill>
          </a:endParaRPr>
        </a:p>
      </dsp:txBody>
      <dsp:txXfrm>
        <a:off x="3696127" y="3756391"/>
        <a:ext cx="3017806" cy="1013277"/>
      </dsp:txXfrm>
    </dsp:sp>
    <dsp:sp modelId="{EF237E4B-F287-4D55-BDD9-564F7487FAA7}">
      <dsp:nvSpPr>
        <dsp:cNvPr id="0" name=""/>
        <dsp:cNvSpPr/>
      </dsp:nvSpPr>
      <dsp:spPr>
        <a:xfrm>
          <a:off x="1296147" y="3701575"/>
          <a:ext cx="3006973" cy="1122909"/>
        </a:xfrm>
        <a:prstGeom prst="roundRect">
          <a:avLst/>
        </a:prstGeom>
        <a:solidFill>
          <a:schemeClr val="accent3">
            <a:shade val="50000"/>
            <a:hueOff val="-524310"/>
            <a:satOff val="-5838"/>
            <a:lumOff val="3629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rPr>
            <a:t>Документарные</a:t>
          </a:r>
        </a:p>
        <a:p>
          <a:pPr lvl="0" algn="ctr" defTabSz="1066800">
            <a:lnSpc>
              <a:spcPct val="90000"/>
            </a:lnSpc>
            <a:spcBef>
              <a:spcPct val="0"/>
            </a:spcBef>
            <a:spcAft>
              <a:spcPct val="35000"/>
            </a:spcAft>
          </a:pPr>
          <a:r>
            <a:rPr lang="ru-RU" sz="2400" b="1" kern="1200" dirty="0" smtClean="0">
              <a:solidFill>
                <a:srgbClr val="002060"/>
              </a:solidFill>
            </a:rPr>
            <a:t>91</a:t>
          </a:r>
          <a:endParaRPr lang="ru-RU" sz="2400" b="1" kern="1200" dirty="0">
            <a:solidFill>
              <a:srgbClr val="002060"/>
            </a:solidFill>
          </a:endParaRPr>
        </a:p>
      </dsp:txBody>
      <dsp:txXfrm>
        <a:off x="1350963" y="3756391"/>
        <a:ext cx="2897341" cy="1013277"/>
      </dsp:txXfrm>
    </dsp:sp>
    <dsp:sp modelId="{816D1FFF-E062-49B0-8841-CE493003D839}">
      <dsp:nvSpPr>
        <dsp:cNvPr id="0" name=""/>
        <dsp:cNvSpPr/>
      </dsp:nvSpPr>
      <dsp:spPr>
        <a:xfrm>
          <a:off x="503161" y="1413907"/>
          <a:ext cx="3106328" cy="1122909"/>
        </a:xfrm>
        <a:prstGeom prst="roundRect">
          <a:avLst/>
        </a:prstGeom>
        <a:solidFill>
          <a:schemeClr val="accent3">
            <a:shade val="50000"/>
            <a:hueOff val="-262155"/>
            <a:satOff val="-2919"/>
            <a:lumOff val="1814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kern="1200" dirty="0" smtClean="0">
              <a:solidFill>
                <a:srgbClr val="C00000"/>
              </a:solidFill>
            </a:rPr>
            <a:t>Плановые</a:t>
          </a:r>
        </a:p>
        <a:p>
          <a:pPr lvl="0" algn="ctr" defTabSz="1244600">
            <a:lnSpc>
              <a:spcPct val="90000"/>
            </a:lnSpc>
            <a:spcBef>
              <a:spcPct val="0"/>
            </a:spcBef>
            <a:spcAft>
              <a:spcPct val="35000"/>
            </a:spcAft>
          </a:pPr>
          <a:r>
            <a:rPr lang="ru-RU" sz="2800" b="1" kern="1200" dirty="0" smtClean="0">
              <a:solidFill>
                <a:srgbClr val="C00000"/>
              </a:solidFill>
            </a:rPr>
            <a:t>20</a:t>
          </a:r>
          <a:endParaRPr lang="ru-RU" sz="2800" b="1" kern="1200" dirty="0">
            <a:solidFill>
              <a:srgbClr val="C00000"/>
            </a:solidFill>
          </a:endParaRPr>
        </a:p>
      </dsp:txBody>
      <dsp:txXfrm>
        <a:off x="557977" y="1468723"/>
        <a:ext cx="2996696" cy="10132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9ADA31-0907-43AE-8A38-5182A02C929B}">
      <dsp:nvSpPr>
        <dsp:cNvPr id="0" name=""/>
        <dsp:cNvSpPr/>
      </dsp:nvSpPr>
      <dsp:spPr>
        <a:xfrm>
          <a:off x="2579980" y="1398292"/>
          <a:ext cx="2735571" cy="1631109"/>
        </a:xfrm>
        <a:prstGeom prst="round2Same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45720" rIns="137160" bIns="45720" numCol="1" spcCol="1270" anchor="ctr" anchorCtr="0">
          <a:noAutofit/>
        </a:bodyPr>
        <a:lstStyle/>
        <a:p>
          <a:pPr lvl="0" algn="ctr" defTabSz="1600200">
            <a:lnSpc>
              <a:spcPct val="90000"/>
            </a:lnSpc>
            <a:spcBef>
              <a:spcPct val="0"/>
            </a:spcBef>
            <a:spcAft>
              <a:spcPct val="35000"/>
            </a:spcAft>
          </a:pPr>
          <a:r>
            <a:rPr lang="ru-RU" sz="3600" b="1" kern="1200" dirty="0" smtClean="0">
              <a:solidFill>
                <a:srgbClr val="FFC000"/>
              </a:solidFill>
            </a:rPr>
            <a:t> охране труда - 109</a:t>
          </a:r>
          <a:endParaRPr lang="ru-RU" sz="3600" b="1" kern="1200" dirty="0">
            <a:solidFill>
              <a:srgbClr val="FFC000"/>
            </a:solidFill>
          </a:endParaRPr>
        </a:p>
      </dsp:txBody>
      <dsp:txXfrm>
        <a:off x="2659604" y="1477916"/>
        <a:ext cx="2576323" cy="1551485"/>
      </dsp:txXfrm>
    </dsp:sp>
    <dsp:sp modelId="{B26EEC31-E86C-4A82-8B4C-8941ACF39CC2}">
      <dsp:nvSpPr>
        <dsp:cNvPr id="0" name=""/>
        <dsp:cNvSpPr/>
      </dsp:nvSpPr>
      <dsp:spPr>
        <a:xfrm>
          <a:off x="144017" y="102162"/>
          <a:ext cx="2385661" cy="1631109"/>
        </a:xfrm>
        <a:prstGeom prst="round2Same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45720" rIns="137160" bIns="45720" numCol="1" spcCol="1270" anchor="ctr" anchorCtr="0">
          <a:noAutofit/>
        </a:bodyPr>
        <a:lstStyle/>
        <a:p>
          <a:pPr lvl="0" algn="ctr" defTabSz="1600200">
            <a:lnSpc>
              <a:spcPct val="100000"/>
            </a:lnSpc>
            <a:spcBef>
              <a:spcPct val="0"/>
            </a:spcBef>
            <a:spcAft>
              <a:spcPts val="0"/>
            </a:spcAft>
          </a:pPr>
          <a:r>
            <a:rPr lang="ru-RU" sz="3600" b="1" kern="1200" dirty="0" smtClean="0">
              <a:solidFill>
                <a:srgbClr val="FFC000"/>
              </a:solidFill>
            </a:rPr>
            <a:t>оплате труда - 5</a:t>
          </a:r>
        </a:p>
        <a:p>
          <a:pPr lvl="0" algn="ctr" defTabSz="1600200">
            <a:lnSpc>
              <a:spcPct val="100000"/>
            </a:lnSpc>
            <a:spcBef>
              <a:spcPct val="0"/>
            </a:spcBef>
            <a:spcAft>
              <a:spcPts val="0"/>
            </a:spcAft>
          </a:pPr>
          <a:r>
            <a:rPr lang="ru-RU" sz="3600" kern="1200" dirty="0" smtClean="0"/>
            <a:t> </a:t>
          </a:r>
          <a:endParaRPr lang="ru-RU" sz="4600" kern="1200" dirty="0">
            <a:solidFill>
              <a:srgbClr val="FFC000"/>
            </a:solidFill>
          </a:endParaRPr>
        </a:p>
      </dsp:txBody>
      <dsp:txXfrm>
        <a:off x="223641" y="181786"/>
        <a:ext cx="2226413" cy="1551485"/>
      </dsp:txXfrm>
    </dsp:sp>
    <dsp:sp modelId="{01E30D37-10EB-4155-A9DC-07E64F9D67B7}">
      <dsp:nvSpPr>
        <dsp:cNvPr id="0" name=""/>
        <dsp:cNvSpPr/>
      </dsp:nvSpPr>
      <dsp:spPr>
        <a:xfrm>
          <a:off x="5410160" y="2432890"/>
          <a:ext cx="2750929" cy="1631109"/>
        </a:xfrm>
        <a:prstGeom prst="round2Same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43180" rIns="129540" bIns="43180" numCol="1" spcCol="1270" anchor="ctr" anchorCtr="0">
          <a:noAutofit/>
        </a:bodyPr>
        <a:lstStyle/>
        <a:p>
          <a:pPr lvl="0" algn="ctr" defTabSz="1511300">
            <a:lnSpc>
              <a:spcPct val="90000"/>
            </a:lnSpc>
            <a:spcBef>
              <a:spcPct val="0"/>
            </a:spcBef>
            <a:spcAft>
              <a:spcPct val="35000"/>
            </a:spcAft>
          </a:pPr>
          <a:r>
            <a:rPr lang="ru-RU" sz="3400" b="1" kern="1200" dirty="0" smtClean="0">
              <a:solidFill>
                <a:srgbClr val="FFC000"/>
              </a:solidFill>
            </a:rPr>
            <a:t>другим вопросам - 165</a:t>
          </a:r>
          <a:endParaRPr lang="ru-RU" sz="3400" b="1" kern="1200" dirty="0">
            <a:solidFill>
              <a:srgbClr val="FFC000"/>
            </a:solidFill>
          </a:endParaRPr>
        </a:p>
      </dsp:txBody>
      <dsp:txXfrm>
        <a:off x="5489784" y="2512514"/>
        <a:ext cx="2591681" cy="15514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A87F25-934B-4BEB-B600-3D90B703ED54}">
      <dsp:nvSpPr>
        <dsp:cNvPr id="0" name=""/>
        <dsp:cNvSpPr/>
      </dsp:nvSpPr>
      <dsp:spPr>
        <a:xfrm>
          <a:off x="0" y="679133"/>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220A9588-5E6B-4E11-B206-2342338835AF}">
      <dsp:nvSpPr>
        <dsp:cNvPr id="0" name=""/>
        <dsp:cNvSpPr/>
      </dsp:nvSpPr>
      <dsp:spPr>
        <a:xfrm>
          <a:off x="394233" y="122063"/>
          <a:ext cx="7884657" cy="689909"/>
        </a:xfrm>
        <a:prstGeom prst="round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155700">
            <a:lnSpc>
              <a:spcPct val="90000"/>
            </a:lnSpc>
            <a:spcBef>
              <a:spcPct val="0"/>
            </a:spcBef>
            <a:spcAft>
              <a:spcPct val="35000"/>
            </a:spcAft>
          </a:pPr>
          <a:r>
            <a:rPr lang="ru-RU" sz="2600" b="1" kern="1200" dirty="0" smtClean="0">
              <a:solidFill>
                <a:srgbClr val="FFFF00"/>
              </a:solidFill>
              <a:latin typeface="Times New Roman" pitchFamily="18" charset="0"/>
              <a:cs typeface="Times New Roman" pitchFamily="18" charset="0"/>
            </a:rPr>
            <a:t>невыплата работникам заработной платы в полном </a:t>
          </a:r>
          <a:r>
            <a:rPr lang="ru-RU" sz="2600" b="1" kern="1200" dirty="0" smtClean="0">
              <a:solidFill>
                <a:srgbClr val="FFFF00"/>
              </a:solidFill>
              <a:latin typeface="Times New Roman" pitchFamily="18" charset="0"/>
              <a:cs typeface="Times New Roman" pitchFamily="18" charset="0"/>
            </a:rPr>
            <a:t>размере;</a:t>
          </a:r>
          <a:endParaRPr lang="ru-RU" sz="2600" b="1" kern="1200" dirty="0">
            <a:solidFill>
              <a:srgbClr val="FFFF00"/>
            </a:solidFill>
            <a:latin typeface="Times New Roman" pitchFamily="18" charset="0"/>
            <a:cs typeface="Times New Roman" pitchFamily="18" charset="0"/>
          </a:endParaRPr>
        </a:p>
      </dsp:txBody>
      <dsp:txXfrm>
        <a:off x="427912" y="155742"/>
        <a:ext cx="7817299" cy="622551"/>
      </dsp:txXfrm>
    </dsp:sp>
    <dsp:sp modelId="{112ABBC9-6B92-4A2A-953C-95032E86573C}">
      <dsp:nvSpPr>
        <dsp:cNvPr id="0" name=""/>
        <dsp:cNvSpPr/>
      </dsp:nvSpPr>
      <dsp:spPr>
        <a:xfrm>
          <a:off x="0" y="1471036"/>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76ED57B9-34BE-4279-948D-B06C578F96EE}">
      <dsp:nvSpPr>
        <dsp:cNvPr id="0" name=""/>
        <dsp:cNvSpPr/>
      </dsp:nvSpPr>
      <dsp:spPr>
        <a:xfrm>
          <a:off x="393828" y="954533"/>
          <a:ext cx="7884289" cy="649343"/>
        </a:xfrm>
        <a:prstGeom prst="round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244600">
            <a:lnSpc>
              <a:spcPct val="90000"/>
            </a:lnSpc>
            <a:spcBef>
              <a:spcPct val="0"/>
            </a:spcBef>
            <a:spcAft>
              <a:spcPct val="35000"/>
            </a:spcAft>
          </a:pPr>
          <a:r>
            <a:rPr lang="ru-RU" sz="2800" b="1" kern="1200" spc="-5" dirty="0" smtClean="0">
              <a:solidFill>
                <a:srgbClr val="FFC000"/>
              </a:solidFill>
              <a:latin typeface="Times New Roman"/>
              <a:ea typeface="Times New Roman"/>
              <a:cs typeface="Times New Roman"/>
            </a:rPr>
            <a:t>сроков выплаты заработной </a:t>
          </a:r>
          <a:r>
            <a:rPr lang="ru-RU" sz="2800" b="1" kern="1200" spc="-5" dirty="0" smtClean="0">
              <a:solidFill>
                <a:srgbClr val="FFC000"/>
              </a:solidFill>
              <a:latin typeface="Times New Roman"/>
              <a:ea typeface="Times New Roman"/>
              <a:cs typeface="Times New Roman"/>
            </a:rPr>
            <a:t>платы; </a:t>
          </a:r>
          <a:endParaRPr lang="ru-RU" sz="2800" kern="1200" dirty="0">
            <a:solidFill>
              <a:srgbClr val="FFC000"/>
            </a:solidFill>
          </a:endParaRPr>
        </a:p>
      </dsp:txBody>
      <dsp:txXfrm>
        <a:off x="425526" y="986231"/>
        <a:ext cx="7820893" cy="585947"/>
      </dsp:txXfrm>
    </dsp:sp>
    <dsp:sp modelId="{D3E37101-FABF-4FF3-BD13-B7293DEC84DD}">
      <dsp:nvSpPr>
        <dsp:cNvPr id="0" name=""/>
        <dsp:cNvSpPr/>
      </dsp:nvSpPr>
      <dsp:spPr>
        <a:xfrm>
          <a:off x="0" y="2166935"/>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463D684C-629B-4206-8ACA-AC55F942C97D}">
      <dsp:nvSpPr>
        <dsp:cNvPr id="0" name=""/>
        <dsp:cNvSpPr/>
      </dsp:nvSpPr>
      <dsp:spPr>
        <a:xfrm>
          <a:off x="394233" y="1746436"/>
          <a:ext cx="7884657" cy="553339"/>
        </a:xfrm>
        <a:prstGeom prst="round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066800">
            <a:lnSpc>
              <a:spcPct val="90000"/>
            </a:lnSpc>
            <a:spcBef>
              <a:spcPct val="0"/>
            </a:spcBef>
            <a:spcAft>
              <a:spcPct val="35000"/>
            </a:spcAft>
          </a:pPr>
          <a:r>
            <a:rPr lang="ru-RU" sz="2400" b="1" kern="1200" spc="-5" dirty="0" smtClean="0">
              <a:solidFill>
                <a:srgbClr val="FFFF00"/>
              </a:solidFill>
              <a:latin typeface="Times New Roman"/>
              <a:ea typeface="Times New Roman"/>
              <a:cs typeface="Times New Roman"/>
            </a:rPr>
            <a:t>невыплата причитающихся средств при увольнении </a:t>
          </a:r>
          <a:r>
            <a:rPr lang="ru-RU" sz="2400" b="1" kern="1200" spc="-5" dirty="0" smtClean="0">
              <a:solidFill>
                <a:srgbClr val="FFFF00"/>
              </a:solidFill>
              <a:latin typeface="Times New Roman"/>
              <a:ea typeface="Times New Roman"/>
              <a:cs typeface="Times New Roman"/>
            </a:rPr>
            <a:t>работника;</a:t>
          </a:r>
          <a:endParaRPr lang="ru-RU" sz="2400" kern="1200" dirty="0">
            <a:solidFill>
              <a:srgbClr val="FFFF00"/>
            </a:solidFill>
          </a:endParaRPr>
        </a:p>
      </dsp:txBody>
      <dsp:txXfrm>
        <a:off x="421245" y="1773448"/>
        <a:ext cx="7830633" cy="499315"/>
      </dsp:txXfrm>
    </dsp:sp>
    <dsp:sp modelId="{E37EE40D-6D47-4E96-99E4-9CEB0806723B}">
      <dsp:nvSpPr>
        <dsp:cNvPr id="0" name=""/>
        <dsp:cNvSpPr/>
      </dsp:nvSpPr>
      <dsp:spPr>
        <a:xfrm>
          <a:off x="0" y="2886858"/>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86883AC9-8A25-4AEB-93B2-E0442FD18F25}">
      <dsp:nvSpPr>
        <dsp:cNvPr id="0" name=""/>
        <dsp:cNvSpPr/>
      </dsp:nvSpPr>
      <dsp:spPr>
        <a:xfrm>
          <a:off x="393828" y="2442335"/>
          <a:ext cx="7884289" cy="577362"/>
        </a:xfrm>
        <a:prstGeom prst="round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244600">
            <a:lnSpc>
              <a:spcPct val="90000"/>
            </a:lnSpc>
            <a:spcBef>
              <a:spcPct val="0"/>
            </a:spcBef>
            <a:spcAft>
              <a:spcPct val="35000"/>
            </a:spcAft>
          </a:pPr>
          <a:r>
            <a:rPr lang="ru-RU" sz="2800" b="1" kern="1200" spc="-5" dirty="0" smtClean="0">
              <a:solidFill>
                <a:srgbClr val="FFC000"/>
              </a:solidFill>
              <a:latin typeface="Times New Roman"/>
              <a:ea typeface="Times New Roman"/>
              <a:cs typeface="Times New Roman"/>
            </a:rPr>
            <a:t>сроков оплаты </a:t>
          </a:r>
          <a:r>
            <a:rPr lang="ru-RU" sz="2800" b="1" kern="1200" spc="-5" dirty="0" smtClean="0">
              <a:solidFill>
                <a:srgbClr val="FFC000"/>
              </a:solidFill>
              <a:latin typeface="Times New Roman"/>
              <a:ea typeface="Times New Roman"/>
              <a:cs typeface="Times New Roman"/>
            </a:rPr>
            <a:t>отпуска; </a:t>
          </a:r>
          <a:endParaRPr lang="ru-RU" sz="2800" kern="1200" dirty="0">
            <a:solidFill>
              <a:srgbClr val="FFC000"/>
            </a:solidFill>
          </a:endParaRPr>
        </a:p>
      </dsp:txBody>
      <dsp:txXfrm>
        <a:off x="422012" y="2470519"/>
        <a:ext cx="7827921" cy="520994"/>
      </dsp:txXfrm>
    </dsp:sp>
    <dsp:sp modelId="{FF0FE0B2-4D9D-4394-ACC5-9DC663EFEC8E}">
      <dsp:nvSpPr>
        <dsp:cNvPr id="0" name=""/>
        <dsp:cNvSpPr/>
      </dsp:nvSpPr>
      <dsp:spPr>
        <a:xfrm>
          <a:off x="0" y="3654821"/>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DB0DC8BF-0238-4C1B-9867-EEF4343D925F}">
      <dsp:nvSpPr>
        <dsp:cNvPr id="0" name=""/>
        <dsp:cNvSpPr/>
      </dsp:nvSpPr>
      <dsp:spPr>
        <a:xfrm>
          <a:off x="393828" y="3162258"/>
          <a:ext cx="7884289" cy="625402"/>
        </a:xfrm>
        <a:prstGeom prst="round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066800">
            <a:lnSpc>
              <a:spcPct val="90000"/>
            </a:lnSpc>
            <a:spcBef>
              <a:spcPct val="0"/>
            </a:spcBef>
            <a:spcAft>
              <a:spcPct val="35000"/>
            </a:spcAft>
          </a:pPr>
          <a:r>
            <a:rPr lang="ru-RU" sz="2400" b="1" kern="1200" spc="-5" dirty="0" smtClean="0">
              <a:solidFill>
                <a:srgbClr val="FFFF00"/>
              </a:solidFill>
              <a:latin typeface="Times New Roman"/>
              <a:ea typeface="Times New Roman"/>
              <a:cs typeface="Times New Roman"/>
            </a:rPr>
            <a:t>отсутствие повышенной оплаты труда за работу в местностях с особыми климатическими </a:t>
          </a:r>
          <a:r>
            <a:rPr lang="ru-RU" sz="2400" b="1" kern="1200" spc="-5" dirty="0" smtClean="0">
              <a:solidFill>
                <a:srgbClr val="FFFF00"/>
              </a:solidFill>
              <a:latin typeface="Times New Roman"/>
              <a:ea typeface="Times New Roman"/>
              <a:cs typeface="Times New Roman"/>
            </a:rPr>
            <a:t>условиями; </a:t>
          </a:r>
          <a:endParaRPr lang="ru-RU" sz="2400" kern="1200" dirty="0">
            <a:solidFill>
              <a:srgbClr val="FFFF00"/>
            </a:solidFill>
          </a:endParaRPr>
        </a:p>
      </dsp:txBody>
      <dsp:txXfrm>
        <a:off x="424358" y="3192788"/>
        <a:ext cx="7823229" cy="564342"/>
      </dsp:txXfrm>
    </dsp:sp>
    <dsp:sp modelId="{74F3618E-9308-412C-9EEB-5DC3496419D5}">
      <dsp:nvSpPr>
        <dsp:cNvPr id="0" name=""/>
        <dsp:cNvSpPr/>
      </dsp:nvSpPr>
      <dsp:spPr>
        <a:xfrm>
          <a:off x="0" y="4559874"/>
          <a:ext cx="8280920" cy="2268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41909" dir="5400000" rotWithShape="0">
            <a:srgbClr val="000000">
              <a:alpha val="40000"/>
            </a:srgbClr>
          </a:outerShdw>
        </a:effectLst>
        <a:scene3d>
          <a:camera prst="orthographicFront"/>
          <a:lightRig rig="threePt" dir="t">
            <a:rot lat="0" lon="0" rev="7500000"/>
          </a:lightRig>
        </a:scene3d>
        <a:sp3d z="152400" extrusionH="63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sp>
    <dsp:sp modelId="{611B3937-AA9B-4270-89B6-8F2341D056BA}">
      <dsp:nvSpPr>
        <dsp:cNvPr id="0" name=""/>
        <dsp:cNvSpPr/>
      </dsp:nvSpPr>
      <dsp:spPr>
        <a:xfrm>
          <a:off x="393828" y="3930221"/>
          <a:ext cx="7884289" cy="762493"/>
        </a:xfrm>
        <a:prstGeom prst="roundRect">
          <a:avLst/>
        </a:prstGeom>
        <a:gradFill rotWithShape="0">
          <a:gsLst>
            <a:gs pos="0">
              <a:schemeClr val="accent1">
                <a:hueOff val="0"/>
                <a:satOff val="0"/>
                <a:lumOff val="0"/>
                <a:alphaOff val="0"/>
                <a:shade val="63000"/>
              </a:schemeClr>
            </a:gs>
            <a:gs pos="30000">
              <a:schemeClr val="accent1">
                <a:hueOff val="0"/>
                <a:satOff val="0"/>
                <a:lumOff val="0"/>
                <a:alphaOff val="0"/>
                <a:shade val="90000"/>
                <a:satMod val="110000"/>
              </a:schemeClr>
            </a:gs>
            <a:gs pos="45000">
              <a:schemeClr val="accent1">
                <a:hueOff val="0"/>
                <a:satOff val="0"/>
                <a:lumOff val="0"/>
                <a:alphaOff val="0"/>
                <a:shade val="100000"/>
                <a:satMod val="118000"/>
              </a:schemeClr>
            </a:gs>
            <a:gs pos="55000">
              <a:schemeClr val="accent1">
                <a:hueOff val="0"/>
                <a:satOff val="0"/>
                <a:lumOff val="0"/>
                <a:alphaOff val="0"/>
                <a:shade val="100000"/>
                <a:satMod val="118000"/>
              </a:schemeClr>
            </a:gs>
            <a:gs pos="73000">
              <a:schemeClr val="accent1">
                <a:hueOff val="0"/>
                <a:satOff val="0"/>
                <a:lumOff val="0"/>
                <a:alphaOff val="0"/>
                <a:shade val="90000"/>
                <a:satMod val="110000"/>
              </a:schemeClr>
            </a:gs>
            <a:gs pos="100000">
              <a:schemeClr val="accent1">
                <a:hueOff val="0"/>
                <a:satOff val="0"/>
                <a:lumOff val="0"/>
                <a:alphaOff val="0"/>
                <a:shade val="63000"/>
              </a:schemeClr>
            </a:gs>
          </a:gsLst>
          <a:lin ang="950000" scaled="1"/>
        </a:gradFill>
        <a:ln>
          <a:noFill/>
        </a:ln>
        <a:effectLst>
          <a:outerShdw blurRad="50800" dist="41909" dir="5400000"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9099" tIns="0" rIns="219099" bIns="0" numCol="1" spcCol="1270" anchor="ctr" anchorCtr="0">
          <a:noAutofit/>
        </a:bodyPr>
        <a:lstStyle/>
        <a:p>
          <a:pPr lvl="0" algn="l" defTabSz="1155700">
            <a:lnSpc>
              <a:spcPct val="90000"/>
            </a:lnSpc>
            <a:spcBef>
              <a:spcPct val="0"/>
            </a:spcBef>
            <a:spcAft>
              <a:spcPct val="35000"/>
            </a:spcAft>
          </a:pPr>
          <a:r>
            <a:rPr lang="ru-RU" sz="2600" b="1" kern="1200" spc="-5" dirty="0" smtClean="0">
              <a:solidFill>
                <a:srgbClr val="FFC000"/>
              </a:solidFill>
              <a:latin typeface="Times New Roman"/>
              <a:ea typeface="Times New Roman"/>
            </a:rPr>
            <a:t>сроков выплаты пособий по временной </a:t>
          </a:r>
          <a:r>
            <a:rPr lang="ru-RU" sz="2600" b="1" kern="1200" spc="-5" dirty="0" smtClean="0">
              <a:solidFill>
                <a:srgbClr val="FFC000"/>
              </a:solidFill>
              <a:latin typeface="Times New Roman"/>
              <a:ea typeface="Times New Roman"/>
            </a:rPr>
            <a:t>нетрудоспособности. </a:t>
          </a:r>
          <a:endParaRPr lang="ru-RU" sz="2600" kern="1200" dirty="0">
            <a:solidFill>
              <a:srgbClr val="FFC000"/>
            </a:solidFill>
          </a:endParaRPr>
        </a:p>
      </dsp:txBody>
      <dsp:txXfrm>
        <a:off x="431050" y="3967443"/>
        <a:ext cx="7809845" cy="68804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CF5FF-7041-4BFA-BCBC-058C00FEBAB9}">
      <dsp:nvSpPr>
        <dsp:cNvPr id="0" name=""/>
        <dsp:cNvSpPr/>
      </dsp:nvSpPr>
      <dsp:spPr>
        <a:xfrm>
          <a:off x="0" y="-180018"/>
          <a:ext cx="7344894" cy="2236973"/>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solidFill>
                <a:srgbClr val="002060"/>
              </a:solidFill>
            </a:rPr>
            <a:t>Государственной инспекцией труда в Чукотском автономном округе в </a:t>
          </a:r>
          <a:r>
            <a:rPr lang="en-US" sz="1800" b="1" kern="1200" dirty="0" smtClean="0">
              <a:solidFill>
                <a:srgbClr val="002060"/>
              </a:solidFill>
            </a:rPr>
            <a:t>I </a:t>
          </a:r>
          <a:r>
            <a:rPr lang="ru-RU" sz="1800" b="1" kern="1200" dirty="0" smtClean="0">
              <a:solidFill>
                <a:srgbClr val="002060"/>
              </a:solidFill>
            </a:rPr>
            <a:t>полугодии 2018 года была организована работа по организации и проведению внеплановых проверок соблюдения требований трудового законодательства и иных нормативных правовых актов, содержащих нормы трудового права, в хозяйствующих субъектах, в целях легализации трудовых отношений. </a:t>
          </a:r>
          <a:endParaRPr lang="ru-RU" sz="1800" b="1" kern="1200" dirty="0">
            <a:solidFill>
              <a:srgbClr val="002060"/>
            </a:solidFill>
          </a:endParaRPr>
        </a:p>
      </dsp:txBody>
      <dsp:txXfrm>
        <a:off x="65519" y="-114499"/>
        <a:ext cx="5639605" cy="2105935"/>
      </dsp:txXfrm>
    </dsp:sp>
    <dsp:sp modelId="{C45474D4-6BBE-457B-BBFB-9756E0AAB738}">
      <dsp:nvSpPr>
        <dsp:cNvPr id="0" name=""/>
        <dsp:cNvSpPr/>
      </dsp:nvSpPr>
      <dsp:spPr>
        <a:xfrm>
          <a:off x="673238" y="2304258"/>
          <a:ext cx="7222402" cy="992341"/>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solidFill>
                <a:srgbClr val="002060"/>
              </a:solidFill>
            </a:rPr>
            <a:t>В ходе проведения плановых и внеплановых проверок нарушений в данном направлении не выявлено.</a:t>
          </a:r>
          <a:endParaRPr lang="ru-RU" sz="1800" b="1" kern="1200" dirty="0">
            <a:solidFill>
              <a:srgbClr val="002060"/>
            </a:solidFill>
          </a:endParaRPr>
        </a:p>
      </dsp:txBody>
      <dsp:txXfrm>
        <a:off x="702303" y="2333323"/>
        <a:ext cx="5541016" cy="934211"/>
      </dsp:txXfrm>
    </dsp:sp>
    <dsp:sp modelId="{4637D653-4982-4DAC-A7A4-DE76BEB7273B}">
      <dsp:nvSpPr>
        <dsp:cNvPr id="0" name=""/>
        <dsp:cNvSpPr/>
      </dsp:nvSpPr>
      <dsp:spPr>
        <a:xfrm>
          <a:off x="1296136" y="3528399"/>
          <a:ext cx="7222402" cy="1516900"/>
        </a:xfrm>
        <a:prstGeom prst="roundRect">
          <a:avLst>
            <a:gd name="adj" fmla="val 10000"/>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solidFill>
                <a:srgbClr val="002060"/>
              </a:solidFill>
            </a:rPr>
            <a:t>Следует отметить, что в соответствии со статьей 15 Трудового кодекса РФ заключение гражданско-правовых договоров, фактически регулирующих трудовые отношения между работником и работодателем, не допускается. </a:t>
          </a:r>
          <a:endParaRPr lang="ru-RU" sz="1800" b="1" kern="1200" dirty="0">
            <a:solidFill>
              <a:srgbClr val="002060"/>
            </a:solidFill>
          </a:endParaRPr>
        </a:p>
      </dsp:txBody>
      <dsp:txXfrm>
        <a:off x="1340564" y="3572827"/>
        <a:ext cx="5510290" cy="1428044"/>
      </dsp:txXfrm>
    </dsp:sp>
    <dsp:sp modelId="{3E1E3406-4077-4D5B-84AB-A8C6BB3EAF1C}">
      <dsp:nvSpPr>
        <dsp:cNvPr id="0" name=""/>
        <dsp:cNvSpPr/>
      </dsp:nvSpPr>
      <dsp:spPr>
        <a:xfrm>
          <a:off x="6267039" y="1330334"/>
          <a:ext cx="985985" cy="985985"/>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6488886" y="1330334"/>
        <a:ext cx="542291" cy="741954"/>
      </dsp:txXfrm>
    </dsp:sp>
    <dsp:sp modelId="{217858E2-495D-48A0-AB30-25295A2B68C2}">
      <dsp:nvSpPr>
        <dsp:cNvPr id="0" name=""/>
        <dsp:cNvSpPr/>
      </dsp:nvSpPr>
      <dsp:spPr>
        <a:xfrm>
          <a:off x="6904310" y="3089939"/>
          <a:ext cx="985985" cy="985985"/>
        </a:xfrm>
        <a:prstGeom prst="downArrow">
          <a:avLst>
            <a:gd name="adj1" fmla="val 55000"/>
            <a:gd name="adj2" fmla="val 45000"/>
          </a:avLst>
        </a:prstGeom>
        <a:solidFill>
          <a:schemeClr val="lt1">
            <a:alpha val="90000"/>
            <a:tint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7126157" y="3089939"/>
        <a:ext cx="542291" cy="74195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diagrams.loki3.com/TabbedArc+Icon">
  <dgm:title val="Дуга из ярлычков"/>
  <dgm:desc val="Служит для отображения набора связанных элементов, расположенных дугой над общей областью. Лучше всего подходит для размещения небольшого количества текста."/>
  <dgm:catLst>
    <dgm:cat type="relationship" pri="20500"/>
    <dgm:cat type="officeonline" pri="4000"/>
  </dgm:catLst>
  <dgm:sampData useDef="1">
    <dgm:dataModel>
      <dgm:ptLst/>
      <dgm:bg/>
      <dgm:whole/>
    </dgm:dataModel>
  </dgm:sampData>
  <dgm:styleData useDef="1">
    <dgm:dataModel>
      <dgm:ptLst/>
      <dgm:bg/>
      <dgm:whole/>
    </dgm:dataModel>
  </dgm:styleData>
  <dgm:clrData useDef="1">
    <dgm:dataModel>
      <dgm:ptLst/>
      <dgm:bg/>
      <dgm:whole/>
    </dgm:dataModel>
  </dgm:clrData>
  <dgm:layoutNode name="Name0">
    <dgm:varLst>
      <dgm:dir/>
      <dgm:resizeHandles val="exact"/>
    </dgm:varLst>
    <dgm:choose name="Name1">
      <dgm:if name="Name2" axis="ch" ptType="node" func="cnt" op="equ" val="1">
        <dgm:alg type="cycle"/>
      </dgm:if>
      <dgm:else name="Name3">
        <dgm:choose name="Name4">
          <dgm:if name="Name5" axis="ch" ptType="node" func="cnt" op="lte" val="3">
            <dgm:choose name="Name6">
              <dgm:if name="Name7" func="var" arg="dir" op="equ" val="norm">
                <dgm:alg type="cycle">
                  <dgm:param type="stAng" val="-40"/>
                  <dgm:param type="spanAng" val="80"/>
                  <dgm:param type="rotPath" val="alongPath"/>
                </dgm:alg>
              </dgm:if>
              <dgm:else name="Name8">
                <dgm:alg type="cycle">
                  <dgm:param type="stAng" val="40"/>
                  <dgm:param type="spanAng" val="-80"/>
                  <dgm:param type="rotPath" val="alongPath"/>
                </dgm:alg>
              </dgm:else>
            </dgm:choose>
          </dgm:if>
          <dgm:else name="Name9">
            <dgm:choose name="Name10">
              <dgm:if name="Name11" func="var" arg="dir" op="equ" val="norm">
                <dgm:alg type="cycle">
                  <dgm:param type="stAng" val="-60"/>
                  <dgm:param type="spanAng" val="120"/>
                  <dgm:param type="rotPath" val="alongPath"/>
                </dgm:alg>
              </dgm:if>
              <dgm:else name="Name12">
                <dgm:alg type="cycle">
                  <dgm:param type="stAng" val="60"/>
                  <dgm:param type="spanAng" val="-120"/>
                  <dgm:param type="rotPath" val="alongPath"/>
                </dgm:alg>
              </dgm:else>
            </dgm:choose>
          </dgm:else>
        </dgm:choose>
      </dgm:else>
    </dgm:choose>
    <dgm:shape xmlns:r="http://schemas.openxmlformats.org/officeDocument/2006/relationships" r:blip="">
      <dgm:adjLst/>
    </dgm:shape>
    <dgm:presOf/>
    <dgm:choose name="Name13">
      <dgm:if name="Name14" axis="ch" ptType="node" func="cnt" op="equ" val="2">
        <dgm:constrLst>
          <dgm:constr type="w" for="ch" ptType="node" refType="w"/>
          <dgm:constr type="primFontSz" for="ch" ptType="node" op="equ" val="65"/>
          <dgm:constr type="sibSp" refType="w" fact="0.22"/>
        </dgm:constrLst>
      </dgm:if>
      <dgm:else name="Name15">
        <dgm:constrLst>
          <dgm:constr type="w" for="ch" ptType="node" refType="w"/>
          <dgm:constr type="primFontSz" for="ch" ptType="node" op="equ" val="65"/>
          <dgm:constr type="sibSp" refType="w" fact="0.14"/>
        </dgm:constrLst>
      </dgm:else>
    </dgm:choose>
    <dgm:ruleLst/>
    <dgm:forEach name="Name16" axis="ch" ptType="node">
      <dgm:choose name="Name17">
        <dgm:if name="Name18" axis="par ch" ptType="doc node" func="cnt" op="equ" val="1">
          <dgm:layoutNode name="one">
            <dgm:varLst>
              <dgm:bulletEnabled val="1"/>
            </dgm:varLst>
            <dgm:alg type="tx"/>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if>
        <dgm:else name="Name19">
          <dgm:layoutNode name="twoplus">
            <dgm:varLst>
              <dgm:bulletEnabled val="1"/>
            </dgm:varLst>
            <dgm:alg type="tx">
              <dgm:param type="autoTxRot" val="grav"/>
            </dgm:alg>
            <dgm:shape xmlns:r="http://schemas.openxmlformats.org/officeDocument/2006/relationships" type="round2SameRect" r:blip="">
              <dgm:adjLst/>
            </dgm:shape>
            <dgm:presOf axis="desOrSelf" ptType="node"/>
            <dgm:constrLst>
              <dgm:constr type="h" refType="w" fact="0.65"/>
              <dgm:constr type="tMarg" refType="primFontSz" fact="0.1"/>
              <dgm:constr type="bMarg" refType="primFontSz" fact="0.1"/>
              <dgm:constr type="lMarg" refType="primFontSz" fact="0.3"/>
              <dgm:constr type="r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ru-RU" smtClean="0"/>
              <a:t>Образец заголовка</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t>08.07.2018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normAutofit/>
          </a:bodyPr>
          <a:lstStyle/>
          <a:p>
            <a:fld id="{08403E04-5769-4443-BCEB-40C7EAAD6FE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t>08.07.2018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t>08.07.2018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a:xfrm>
            <a:off x="685800" y="1600201"/>
            <a:ext cx="7772400" cy="3733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t>08.07.2018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9BA4A4C-9CF6-4006-8CD8-D32519DD683C}" type="datetimeFigureOut">
              <a:rPr lang="ru-RU" smtClean="0"/>
              <a:t>08.07.2018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8403E04-5769-4443-BCEB-40C7EAAD6FE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ru-RU" smtClean="0"/>
              <a:t>Образец заголовка</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9BA4A4C-9CF6-4006-8CD8-D32519DD683C}" type="datetimeFigureOut">
              <a:rPr lang="ru-RU" smtClean="0"/>
              <a:t>08.07.2018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8403E04-5769-4443-BCEB-40C7EAAD6FE9}" type="slidenum">
              <a:rPr lang="ru-RU" smtClean="0"/>
              <a:t>‹#›</a:t>
            </a:fld>
            <a:endParaRPr lang="ru-RU"/>
          </a:p>
        </p:txBody>
      </p:sp>
      <p:sp>
        <p:nvSpPr>
          <p:cNvPr id="13" name="Content Placeholder 12"/>
          <p:cNvSpPr>
            <a:spLocks noGrp="1"/>
          </p:cNvSpPr>
          <p:nvPr>
            <p:ph sz="quarter" idx="13"/>
          </p:nvPr>
        </p:nvSpPr>
        <p:spPr>
          <a:xfrm>
            <a:off x="685800" y="1536192"/>
            <a:ext cx="3657600"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E9BA4A4C-9CF6-4006-8CD8-D32519DD683C}" type="datetimeFigureOut">
              <a:rPr lang="ru-RU" smtClean="0"/>
              <a:t>08.07.2018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8403E04-5769-4443-BCEB-40C7EAAD6FE9}" type="slidenum">
              <a:rPr lang="ru-RU" smtClean="0"/>
              <a:t>‹#›</a:t>
            </a:fld>
            <a:endParaRPr lang="ru-RU"/>
          </a:p>
        </p:txBody>
      </p:sp>
      <p:sp>
        <p:nvSpPr>
          <p:cNvPr id="15" name="Content Placeholder 14"/>
          <p:cNvSpPr>
            <a:spLocks noGrp="1"/>
          </p:cNvSpPr>
          <p:nvPr>
            <p:ph sz="quarter" idx="13"/>
          </p:nvPr>
        </p:nvSpPr>
        <p:spPr>
          <a:xfrm>
            <a:off x="685800" y="2209800"/>
            <a:ext cx="3657600" cy="3200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ru-RU" smtClean="0"/>
              <a:t>Образец заголовка</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E9BA4A4C-9CF6-4006-8CD8-D32519DD683C}" type="datetimeFigureOut">
              <a:rPr lang="ru-RU" smtClean="0"/>
              <a:t>08.07.2018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8403E04-5769-4443-BCEB-40C7EAAD6FE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9BA4A4C-9CF6-4006-8CD8-D32519DD683C}" type="datetimeFigureOut">
              <a:rPr lang="ru-RU" smtClean="0"/>
              <a:t>08.07.2018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8403E04-5769-4443-BCEB-40C7EAAD6FE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ru-RU" smtClean="0"/>
              <a:t>Образец заголовка</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9BA4A4C-9CF6-4006-8CD8-D32519DD683C}" type="datetimeFigureOut">
              <a:rPr lang="ru-RU" smtClean="0"/>
              <a:t>08.07.2018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8403E04-5769-4443-BCEB-40C7EAAD6FE9}" type="slidenum">
              <a:rPr lang="ru-RU" smtClean="0"/>
              <a:t>‹#›</a:t>
            </a:fld>
            <a:endParaRPr lang="ru-RU"/>
          </a:p>
        </p:txBody>
      </p:sp>
      <p:sp>
        <p:nvSpPr>
          <p:cNvPr id="13" name="Content Placeholder 12"/>
          <p:cNvSpPr>
            <a:spLocks noGrp="1"/>
          </p:cNvSpPr>
          <p:nvPr>
            <p:ph sz="quarter" idx="13"/>
          </p:nvPr>
        </p:nvSpPr>
        <p:spPr>
          <a:xfrm>
            <a:off x="4572000" y="609600"/>
            <a:ext cx="3886200" cy="4191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9BA4A4C-9CF6-4006-8CD8-D32519DD683C}" type="datetimeFigureOut">
              <a:rPr lang="ru-RU" smtClean="0"/>
              <a:t>08.07.2018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8403E04-5769-4443-BCEB-40C7EAAD6FE9}" type="slidenum">
              <a:rPr lang="ru-RU" smtClean="0"/>
              <a:t>‹#›</a:t>
            </a:fld>
            <a:endParaRPr lang="ru-RU"/>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ru-RU" smtClean="0"/>
              <a:t>Образец заголовка</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E9BA4A4C-9CF6-4006-8CD8-D32519DD683C}" type="datetimeFigureOut">
              <a:rPr lang="ru-RU" smtClean="0"/>
              <a:t>08.07.2018</a:t>
            </a:fld>
            <a:endParaRPr lang="ru-RU"/>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ru-RU"/>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08403E04-5769-4443-BCEB-40C7EAAD6FE9}"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9502" y="836712"/>
            <a:ext cx="8884996" cy="3046988"/>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800" b="1" cap="none" spc="0" dirty="0" smtClean="0">
                <a:ln/>
                <a:solidFill>
                  <a:schemeClr val="accent3"/>
                </a:solidFill>
                <a:effectLst/>
              </a:rPr>
              <a:t>Публичные слушания</a:t>
            </a:r>
          </a:p>
          <a:p>
            <a:pPr algn="ctr"/>
            <a:r>
              <a:rPr lang="ru-RU" sz="4800" b="1" cap="none" spc="0" dirty="0" smtClean="0">
                <a:ln/>
                <a:solidFill>
                  <a:schemeClr val="accent3"/>
                </a:solidFill>
                <a:effectLst/>
              </a:rPr>
              <a:t>Государственной </a:t>
            </a:r>
          </a:p>
          <a:p>
            <a:pPr algn="ctr"/>
            <a:r>
              <a:rPr lang="ru-RU" sz="4800" b="1" cap="none" spc="0" dirty="0" smtClean="0">
                <a:ln/>
                <a:solidFill>
                  <a:schemeClr val="accent3"/>
                </a:solidFill>
                <a:effectLst/>
              </a:rPr>
              <a:t>инспекции т</a:t>
            </a:r>
            <a:r>
              <a:rPr lang="ru-RU" sz="4800" b="1" dirty="0" smtClean="0">
                <a:ln/>
                <a:solidFill>
                  <a:schemeClr val="accent3"/>
                </a:solidFill>
              </a:rPr>
              <a:t>руда </a:t>
            </a:r>
          </a:p>
          <a:p>
            <a:pPr algn="ctr"/>
            <a:r>
              <a:rPr lang="ru-RU" sz="4800" b="1" dirty="0" smtClean="0">
                <a:ln/>
                <a:solidFill>
                  <a:schemeClr val="accent3"/>
                </a:solidFill>
              </a:rPr>
              <a:t>в Чукотском автономном округе</a:t>
            </a:r>
            <a:endParaRPr lang="ru-RU" sz="4800" b="1" cap="none" spc="0" dirty="0">
              <a:ln/>
              <a:solidFill>
                <a:schemeClr val="accent3"/>
              </a:solidFill>
              <a:effectLst/>
            </a:endParaRPr>
          </a:p>
        </p:txBody>
      </p:sp>
      <p:sp>
        <p:nvSpPr>
          <p:cNvPr id="5" name="Прямоугольник 4"/>
          <p:cNvSpPr/>
          <p:nvPr/>
        </p:nvSpPr>
        <p:spPr>
          <a:xfrm>
            <a:off x="2603036" y="5373216"/>
            <a:ext cx="4267129" cy="707886"/>
          </a:xfrm>
          <a:prstGeom prst="rect">
            <a:avLst/>
          </a:prstGeom>
          <a:noFill/>
        </p:spPr>
        <p:txBody>
          <a:bodyPr wrap="none" lIns="91440" tIns="45720" rIns="91440" bIns="45720">
            <a:spAutoFit/>
          </a:bodyPr>
          <a:lstStyle/>
          <a:p>
            <a:pPr algn="ctr"/>
            <a:r>
              <a:rPr lang="ru-RU" sz="40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13 июля 2018 года</a:t>
            </a:r>
            <a:endParaRPr lang="ru-RU" sz="40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22223887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395536" y="186972"/>
            <a:ext cx="842493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Охрана труда и несчастные случаи</a:t>
            </a:r>
            <a:endParaRPr lang="ru-RU" sz="3200" dirty="0"/>
          </a:p>
        </p:txBody>
      </p:sp>
      <p:sp>
        <p:nvSpPr>
          <p:cNvPr id="5" name="Прямоугольник 4"/>
          <p:cNvSpPr/>
          <p:nvPr/>
        </p:nvSpPr>
        <p:spPr>
          <a:xfrm>
            <a:off x="323528" y="908720"/>
            <a:ext cx="8568952" cy="5324535"/>
          </a:xfrm>
          <a:prstGeom prst="rect">
            <a:avLst/>
          </a:prstGeom>
        </p:spPr>
        <p:txBody>
          <a:bodyPr wrap="square">
            <a:spAutoFit/>
          </a:bodyPr>
          <a:lstStyle/>
          <a:p>
            <a:pPr indent="457200" algn="just"/>
            <a:r>
              <a:rPr lang="ru-RU" sz="2000" b="1" dirty="0">
                <a:latin typeface="Times New Roman"/>
                <a:ea typeface="Times New Roman"/>
                <a:cs typeface="Times New Roman"/>
              </a:rPr>
              <a:t>В первом полугодии 2018 года на территории округа произошло 11 несчастных случаев на производстве отнесенных к категории тяжелых и смертельных (одно событие – исчезновение). </a:t>
            </a:r>
            <a:endParaRPr lang="ru-RU" sz="2000" b="1" dirty="0">
              <a:ea typeface="Times New Roman"/>
              <a:cs typeface="Times New Roman"/>
            </a:endParaRPr>
          </a:p>
          <a:p>
            <a:pPr indent="457200" algn="just"/>
            <a:r>
              <a:rPr lang="ru-RU" sz="2000" b="1" dirty="0">
                <a:latin typeface="Times New Roman"/>
                <a:ea typeface="Times New Roman"/>
                <a:cs typeface="Times New Roman"/>
              </a:rPr>
              <a:t>Два случая тяжелых, 8 со смертельным исходом (из них 5 не связаны с производством).</a:t>
            </a:r>
            <a:endParaRPr lang="ru-RU" sz="2000" b="1" dirty="0">
              <a:ea typeface="Times New Roman"/>
              <a:cs typeface="Times New Roman"/>
            </a:endParaRPr>
          </a:p>
          <a:p>
            <a:pPr indent="457200" algn="just"/>
            <a:r>
              <a:rPr lang="ru-RU" sz="2000" b="1" dirty="0">
                <a:latin typeface="Times New Roman"/>
                <a:ea typeface="Times New Roman"/>
                <a:cs typeface="Times New Roman"/>
              </a:rPr>
              <a:t>За указанный период несчастных случаев происшедших на производстве с женщинами и с работниками до 18 лет не зарегистрировано.</a:t>
            </a:r>
            <a:endParaRPr lang="ru-RU" sz="2000" b="1" dirty="0">
              <a:ea typeface="Times New Roman"/>
              <a:cs typeface="Times New Roman"/>
            </a:endParaRPr>
          </a:p>
          <a:p>
            <a:pPr indent="457200" algn="just"/>
            <a:r>
              <a:rPr lang="ru-RU" sz="2000" b="1" dirty="0">
                <a:latin typeface="Times New Roman"/>
                <a:ea typeface="Times New Roman"/>
                <a:cs typeface="Times New Roman"/>
              </a:rPr>
              <a:t>В порядке реализации возложенных полномочий Гострудинспекцией в Чукотском автономном округе  проведены расследования  несчастных случаев на производстве связанных с производством. </a:t>
            </a:r>
            <a:endParaRPr lang="ru-RU" sz="2000" b="1" dirty="0">
              <a:ea typeface="Times New Roman"/>
              <a:cs typeface="Times New Roman"/>
            </a:endParaRPr>
          </a:p>
          <a:p>
            <a:pPr algn="just"/>
            <a:r>
              <a:rPr lang="ru-RU" sz="2000" b="1" dirty="0">
                <a:latin typeface="Times New Roman"/>
                <a:ea typeface="Times New Roman"/>
                <a:cs typeface="Times New Roman"/>
              </a:rPr>
              <a:t>            </a:t>
            </a:r>
            <a:r>
              <a:rPr lang="ru-RU" sz="2000" b="1" dirty="0">
                <a:solidFill>
                  <a:srgbClr val="C00000"/>
                </a:solidFill>
                <a:latin typeface="Times New Roman"/>
                <a:ea typeface="Times New Roman"/>
                <a:cs typeface="Times New Roman"/>
              </a:rPr>
              <a:t>По видам экономической деятельности:</a:t>
            </a:r>
            <a:endParaRPr lang="ru-RU" sz="2000" b="1" dirty="0">
              <a:solidFill>
                <a:srgbClr val="C00000"/>
              </a:solidFill>
              <a:ea typeface="Times New Roman"/>
              <a:cs typeface="Times New Roman"/>
            </a:endParaRPr>
          </a:p>
          <a:p>
            <a:pPr indent="457200" algn="just"/>
            <a:r>
              <a:rPr lang="ru-RU" sz="2000" b="1" dirty="0">
                <a:latin typeface="Times New Roman"/>
                <a:ea typeface="Times New Roman"/>
                <a:cs typeface="Times New Roman"/>
              </a:rPr>
              <a:t>- добыча полезных ископаемых – 2 случая;</a:t>
            </a:r>
            <a:endParaRPr lang="ru-RU" sz="2000" b="1" dirty="0">
              <a:ea typeface="Times New Roman"/>
              <a:cs typeface="Times New Roman"/>
            </a:endParaRPr>
          </a:p>
          <a:p>
            <a:pPr indent="457200" algn="just"/>
            <a:r>
              <a:rPr lang="ru-RU" sz="2000" b="1" dirty="0">
                <a:latin typeface="Times New Roman"/>
                <a:ea typeface="Times New Roman"/>
                <a:cs typeface="Times New Roman"/>
              </a:rPr>
              <a:t>- производство и распределение электроэнергии, газа и воды – 2 случая;</a:t>
            </a:r>
            <a:endParaRPr lang="ru-RU" sz="2000" b="1" dirty="0">
              <a:ea typeface="Times New Roman"/>
              <a:cs typeface="Times New Roman"/>
            </a:endParaRPr>
          </a:p>
          <a:p>
            <a:pPr indent="457200" algn="just"/>
            <a:r>
              <a:rPr lang="ru-RU" sz="2000" b="1" dirty="0">
                <a:latin typeface="Times New Roman"/>
                <a:ea typeface="Times New Roman"/>
                <a:cs typeface="Times New Roman"/>
              </a:rPr>
              <a:t>- строительство – </a:t>
            </a:r>
            <a:r>
              <a:rPr lang="ru-RU" sz="2000" b="1" dirty="0" smtClean="0">
                <a:latin typeface="Times New Roman"/>
                <a:ea typeface="Times New Roman"/>
                <a:cs typeface="Times New Roman"/>
              </a:rPr>
              <a:t>1 случай.</a:t>
            </a:r>
            <a:endParaRPr lang="ru-RU" sz="2000" b="1" dirty="0">
              <a:ea typeface="Times New Roman"/>
              <a:cs typeface="Times New Roman"/>
            </a:endParaRPr>
          </a:p>
        </p:txBody>
      </p:sp>
    </p:spTree>
    <p:extLst>
      <p:ext uri="{BB962C8B-B14F-4D97-AF65-F5344CB8AC3E}">
        <p14:creationId xmlns:p14="http://schemas.microsoft.com/office/powerpoint/2010/main" val="2973994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395536" y="186972"/>
            <a:ext cx="842493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Виды и причины несчастных случаев</a:t>
            </a:r>
            <a:endParaRPr lang="ru-RU" sz="3200" dirty="0"/>
          </a:p>
        </p:txBody>
      </p:sp>
      <p:pic>
        <p:nvPicPr>
          <p:cNvPr id="2050" name="Picture 2" descr="C:\Users\Пахомова\Desktop\18-1.png"/>
          <p:cNvPicPr>
            <a:picLocks noChangeAspect="1" noChangeArrowheads="1"/>
          </p:cNvPicPr>
          <p:nvPr/>
        </p:nvPicPr>
        <p:blipFill rotWithShape="1">
          <a:blip r:embed="rId2">
            <a:extLst>
              <a:ext uri="{28A0092B-C50C-407E-A947-70E740481C1C}">
                <a14:useLocalDpi xmlns:a14="http://schemas.microsoft.com/office/drawing/2010/main" val="0"/>
              </a:ext>
            </a:extLst>
          </a:blip>
          <a:srcRect b="39666"/>
          <a:stretch/>
        </p:blipFill>
        <p:spPr bwMode="auto">
          <a:xfrm>
            <a:off x="-122200" y="5085184"/>
            <a:ext cx="3096344" cy="1916832"/>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15516" y="836220"/>
            <a:ext cx="8712968" cy="5027530"/>
          </a:xfrm>
          <a:prstGeom prst="rect">
            <a:avLst/>
          </a:prstGeom>
        </p:spPr>
        <p:txBody>
          <a:bodyPr wrap="square">
            <a:spAutoFit/>
          </a:bodyPr>
          <a:lstStyle/>
          <a:p>
            <a:pPr indent="457200" algn="just"/>
            <a:r>
              <a:rPr lang="ru-RU" sz="2000" b="1" dirty="0">
                <a:solidFill>
                  <a:srgbClr val="FFFF00"/>
                </a:solidFill>
                <a:latin typeface="Times New Roman"/>
                <a:ea typeface="Times New Roman"/>
                <a:cs typeface="Times New Roman"/>
              </a:rPr>
              <a:t>Виды </a:t>
            </a:r>
            <a:r>
              <a:rPr lang="ru-RU" sz="2000" b="1" dirty="0" smtClean="0">
                <a:solidFill>
                  <a:srgbClr val="FFFF00"/>
                </a:solidFill>
                <a:latin typeface="Times New Roman"/>
                <a:ea typeface="Times New Roman"/>
                <a:cs typeface="Times New Roman"/>
              </a:rPr>
              <a:t>происшествий, </a:t>
            </a:r>
            <a:r>
              <a:rPr lang="ru-RU" sz="2000" b="1" dirty="0">
                <a:solidFill>
                  <a:srgbClr val="FFFF00"/>
                </a:solidFill>
                <a:latin typeface="Times New Roman"/>
                <a:ea typeface="Times New Roman"/>
                <a:cs typeface="Times New Roman"/>
              </a:rPr>
              <a:t>которые привели к тяжелым последствиям:</a:t>
            </a:r>
            <a:endParaRPr lang="ru-RU" sz="2000" b="1" dirty="0">
              <a:solidFill>
                <a:srgbClr val="FFFF00"/>
              </a:solidFill>
              <a:ea typeface="Times New Roman"/>
              <a:cs typeface="Times New Roman"/>
            </a:endParaRPr>
          </a:p>
          <a:p>
            <a:pPr indent="457200" algn="just"/>
            <a:r>
              <a:rPr lang="ru-RU" sz="2000" b="1" dirty="0">
                <a:latin typeface="Times New Roman"/>
                <a:ea typeface="Times New Roman"/>
                <a:cs typeface="Times New Roman"/>
              </a:rPr>
              <a:t>- падение пострадавшего с высоты – 1;</a:t>
            </a:r>
            <a:endParaRPr lang="ru-RU" sz="2000" b="1" dirty="0">
              <a:ea typeface="Times New Roman"/>
              <a:cs typeface="Times New Roman"/>
            </a:endParaRPr>
          </a:p>
          <a:p>
            <a:pPr indent="457200" algn="just"/>
            <a:r>
              <a:rPr lang="ru-RU" sz="2000" b="1" dirty="0">
                <a:latin typeface="Times New Roman"/>
                <a:ea typeface="Times New Roman"/>
                <a:cs typeface="Times New Roman"/>
              </a:rPr>
              <a:t>- падение, обрушение, обвалы предметов, материалов, земли и пр. – 1; </a:t>
            </a:r>
            <a:endParaRPr lang="ru-RU" sz="2000" b="1" dirty="0">
              <a:ea typeface="Times New Roman"/>
              <a:cs typeface="Times New Roman"/>
            </a:endParaRPr>
          </a:p>
          <a:p>
            <a:pPr indent="457200" algn="just"/>
            <a:r>
              <a:rPr lang="ru-RU" sz="2000" b="1" dirty="0">
                <a:latin typeface="Times New Roman"/>
                <a:ea typeface="Times New Roman"/>
                <a:cs typeface="Times New Roman"/>
              </a:rPr>
              <a:t>- воздействие дыма, огня и пламени – 1;</a:t>
            </a:r>
            <a:endParaRPr lang="ru-RU" sz="2000" b="1" dirty="0">
              <a:ea typeface="Times New Roman"/>
              <a:cs typeface="Times New Roman"/>
            </a:endParaRPr>
          </a:p>
          <a:p>
            <a:pPr indent="457200" algn="just"/>
            <a:r>
              <a:rPr lang="ru-RU" sz="2000" b="1" dirty="0" smtClean="0">
                <a:latin typeface="Times New Roman"/>
                <a:ea typeface="Times New Roman"/>
                <a:cs typeface="Times New Roman"/>
              </a:rPr>
              <a:t>-воздействие </a:t>
            </a:r>
            <a:r>
              <a:rPr lang="ru-RU" sz="2000" b="1" dirty="0">
                <a:latin typeface="Times New Roman"/>
                <a:ea typeface="Times New Roman"/>
                <a:cs typeface="Times New Roman"/>
              </a:rPr>
              <a:t>движущихся, разлетающихся, вращающихся предметов, деталей, машин  и т.д. – 2.</a:t>
            </a:r>
            <a:endParaRPr lang="ru-RU" sz="2000" b="1" dirty="0">
              <a:ea typeface="Times New Roman"/>
              <a:cs typeface="Times New Roman"/>
            </a:endParaRPr>
          </a:p>
          <a:p>
            <a:pPr indent="457200" algn="just"/>
            <a:r>
              <a:rPr lang="ru-RU" sz="2000" b="1" dirty="0">
                <a:solidFill>
                  <a:srgbClr val="FFFF00"/>
                </a:solidFill>
                <a:latin typeface="Times New Roman"/>
                <a:ea typeface="Times New Roman"/>
                <a:cs typeface="Times New Roman"/>
              </a:rPr>
              <a:t>Причины несчастных случаев на производстве, которые привели к тяжелым последствиям:</a:t>
            </a:r>
            <a:endParaRPr lang="ru-RU" sz="2000" b="1" dirty="0">
              <a:solidFill>
                <a:srgbClr val="FFFF00"/>
              </a:solidFill>
              <a:ea typeface="Times New Roman"/>
              <a:cs typeface="Times New Roman"/>
            </a:endParaRPr>
          </a:p>
          <a:p>
            <a:pPr indent="457200" algn="just"/>
            <a:r>
              <a:rPr lang="ru-RU" sz="2000" b="1" dirty="0">
                <a:latin typeface="Times New Roman"/>
                <a:ea typeface="Times New Roman"/>
                <a:cs typeface="Times New Roman"/>
              </a:rPr>
              <a:t>- неудовлетворительное содержание и недостатки в организации рабочих мест -1;</a:t>
            </a:r>
            <a:endParaRPr lang="ru-RU" sz="2000" b="1" dirty="0">
              <a:ea typeface="Times New Roman"/>
              <a:cs typeface="Times New Roman"/>
            </a:endParaRPr>
          </a:p>
          <a:p>
            <a:pPr marL="457200" indent="450215" algn="just">
              <a:tabLst>
                <a:tab pos="630555" algn="l"/>
              </a:tabLst>
            </a:pPr>
            <a:r>
              <a:rPr lang="ru-RU" sz="2000" b="1" dirty="0">
                <a:latin typeface="Times New Roman"/>
                <a:ea typeface="Times New Roman"/>
                <a:cs typeface="Times New Roman"/>
              </a:rPr>
              <a:t>- недостатки в организации и проведении подготовки работников по охране труда – 2;</a:t>
            </a:r>
            <a:endParaRPr lang="ru-RU" sz="2000" b="1" dirty="0">
              <a:ea typeface="Times New Roman"/>
              <a:cs typeface="Times New Roman"/>
            </a:endParaRPr>
          </a:p>
          <a:p>
            <a:pPr marL="457200" indent="450215" algn="just">
              <a:tabLst>
                <a:tab pos="630555" algn="l"/>
              </a:tabLst>
            </a:pPr>
            <a:r>
              <a:rPr lang="ru-RU" sz="2000" b="1" dirty="0">
                <a:latin typeface="Times New Roman"/>
                <a:ea typeface="Times New Roman"/>
                <a:cs typeface="Times New Roman"/>
              </a:rPr>
              <a:t> - нарушение технологического процесса – 1;</a:t>
            </a:r>
            <a:endParaRPr lang="ru-RU" sz="2000" b="1" dirty="0">
              <a:ea typeface="Times New Roman"/>
              <a:cs typeface="Times New Roman"/>
            </a:endParaRPr>
          </a:p>
          <a:p>
            <a:pPr marL="457200" indent="450215" algn="just">
              <a:tabLst>
                <a:tab pos="630555" algn="l"/>
              </a:tabLst>
            </a:pPr>
            <a:r>
              <a:rPr lang="ru-RU" sz="2000" b="1" dirty="0">
                <a:latin typeface="Times New Roman"/>
                <a:ea typeface="Times New Roman"/>
                <a:cs typeface="Times New Roman"/>
              </a:rPr>
              <a:t>- нарушение работником трудового распорядка и  дисциплины труда - 1.</a:t>
            </a:r>
            <a:endParaRPr lang="ru-RU" sz="2000" b="1" dirty="0">
              <a:ea typeface="Times New Roman"/>
              <a:cs typeface="Times New Roman"/>
            </a:endParaRPr>
          </a:p>
          <a:p>
            <a:pPr marL="457200" indent="450215" algn="just">
              <a:lnSpc>
                <a:spcPct val="115000"/>
              </a:lnSpc>
              <a:spcAft>
                <a:spcPts val="0"/>
              </a:spcAft>
              <a:tabLst>
                <a:tab pos="630555" algn="l"/>
              </a:tabLst>
            </a:pPr>
            <a:r>
              <a:rPr lang="ru-RU" dirty="0">
                <a:latin typeface="Times New Roman"/>
                <a:ea typeface="Times New Roman"/>
                <a:cs typeface="Times New Roman"/>
              </a:rPr>
              <a:t> </a:t>
            </a:r>
            <a:endParaRPr lang="ru-RU" sz="1600" dirty="0">
              <a:ea typeface="Times New Roman"/>
              <a:cs typeface="Times New Roman"/>
            </a:endParaRPr>
          </a:p>
        </p:txBody>
      </p:sp>
    </p:spTree>
    <p:extLst>
      <p:ext uri="{BB962C8B-B14F-4D97-AF65-F5344CB8AC3E}">
        <p14:creationId xmlns:p14="http://schemas.microsoft.com/office/powerpoint/2010/main" val="899926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395536" y="186972"/>
            <a:ext cx="8424936"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Меры административной ответственности</a:t>
            </a:r>
            <a:endParaRPr lang="ru-RU" sz="3200" dirty="0"/>
          </a:p>
        </p:txBody>
      </p:sp>
      <p:sp>
        <p:nvSpPr>
          <p:cNvPr id="5" name="Прямоугольник 4"/>
          <p:cNvSpPr/>
          <p:nvPr/>
        </p:nvSpPr>
        <p:spPr>
          <a:xfrm>
            <a:off x="107504" y="1556792"/>
            <a:ext cx="4805966" cy="3970318"/>
          </a:xfrm>
          <a:prstGeom prst="rect">
            <a:avLst/>
          </a:prstGeom>
        </p:spPr>
        <p:txBody>
          <a:bodyPr wrap="square">
            <a:spAutoFit/>
          </a:bodyPr>
          <a:lstStyle/>
          <a:p>
            <a:pPr indent="457200" algn="just"/>
            <a:r>
              <a:rPr lang="ru-RU" sz="2800" b="1" dirty="0" smtClean="0">
                <a:effectLst/>
                <a:latin typeface="Times New Roman"/>
                <a:ea typeface="Times New Roman"/>
              </a:rPr>
              <a:t>В первом полугодии </a:t>
            </a:r>
            <a:endParaRPr lang="ru-RU" sz="2800" b="1" dirty="0" smtClean="0">
              <a:effectLst/>
              <a:latin typeface="Times New Roman"/>
              <a:ea typeface="Times New Roman"/>
            </a:endParaRPr>
          </a:p>
          <a:p>
            <a:pPr algn="just"/>
            <a:r>
              <a:rPr lang="ru-RU" sz="2800" b="1" dirty="0" smtClean="0">
                <a:effectLst/>
                <a:latin typeface="Times New Roman"/>
                <a:ea typeface="Times New Roman"/>
              </a:rPr>
              <a:t>2018 </a:t>
            </a:r>
            <a:r>
              <a:rPr lang="ru-RU" sz="2800" b="1" dirty="0" smtClean="0">
                <a:effectLst/>
                <a:latin typeface="Times New Roman"/>
                <a:ea typeface="Times New Roman"/>
              </a:rPr>
              <a:t>года уполномоченными должностными лицами Государственной инспекции труда в Чукотском автономном округе</a:t>
            </a:r>
            <a:r>
              <a:rPr lang="ru-RU" sz="2800" b="1" dirty="0" smtClean="0">
                <a:solidFill>
                  <a:srgbClr val="000000"/>
                </a:solidFill>
                <a:effectLst/>
                <a:latin typeface="Times New Roman"/>
                <a:ea typeface="Times New Roman"/>
              </a:rPr>
              <a:t> </a:t>
            </a:r>
            <a:r>
              <a:rPr lang="ru-RU" sz="2800" b="1" dirty="0" smtClean="0">
                <a:effectLst/>
                <a:latin typeface="Times New Roman"/>
                <a:ea typeface="Times New Roman"/>
              </a:rPr>
              <a:t> были наложены денежные штрафы на общую сумму 3598 тыс. рублей</a:t>
            </a:r>
            <a:endParaRPr lang="ru-RU" sz="2800" b="1" dirty="0"/>
          </a:p>
        </p:txBody>
      </p:sp>
      <p:pic>
        <p:nvPicPr>
          <p:cNvPr id="4098" name="Picture 2" descr="C:\Users\Пахомова\Desktop\3b51f1c6b6c711225e5b0c20faff7f25.jpg"/>
          <p:cNvPicPr>
            <a:picLocks noChangeAspect="1" noChangeArrowheads="1"/>
          </p:cNvPicPr>
          <p:nvPr/>
        </p:nvPicPr>
        <p:blipFill rotWithShape="1">
          <a:blip r:embed="rId2">
            <a:extLst>
              <a:ext uri="{28A0092B-C50C-407E-A947-70E740481C1C}">
                <a14:useLocalDpi xmlns:a14="http://schemas.microsoft.com/office/drawing/2010/main" val="0"/>
              </a:ext>
            </a:extLst>
          </a:blip>
          <a:srcRect r="50000"/>
          <a:stretch/>
        </p:blipFill>
        <p:spPr bwMode="auto">
          <a:xfrm>
            <a:off x="5038312" y="1044768"/>
            <a:ext cx="3871546" cy="5014428"/>
          </a:xfrm>
          <a:prstGeom prst="rect">
            <a:avLst/>
          </a:prstGeom>
          <a:noFill/>
          <a:effectLst>
            <a:softEdge rad="127000"/>
          </a:effectLst>
          <a:scene3d>
            <a:camera prst="orthographicFront"/>
            <a:lightRig rig="threePt" dir="t"/>
          </a:scene3d>
          <a:sp3d>
            <a:bevelT w="101600" prst="riblet"/>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00806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148064" y="1388381"/>
            <a:ext cx="3779912" cy="3693319"/>
          </a:xfrm>
          <a:prstGeom prst="rect">
            <a:avLst/>
          </a:prstGeom>
        </p:spPr>
        <p:txBody>
          <a:bodyPr wrap="square">
            <a:spAutoFit/>
          </a:bodyPr>
          <a:lstStyle/>
          <a:p>
            <a:pPr marL="900430">
              <a:spcAft>
                <a:spcPts val="0"/>
              </a:spcAft>
            </a:pPr>
            <a:r>
              <a:rPr lang="ru-RU" b="1" dirty="0" smtClean="0">
                <a:effectLst/>
                <a:latin typeface="Times New Roman"/>
                <a:ea typeface="Times New Roman"/>
                <a:cs typeface="Times New Roman"/>
              </a:rPr>
              <a:t> </a:t>
            </a:r>
            <a:endParaRPr lang="ru-RU" sz="2000" dirty="0">
              <a:ea typeface="Times New Roman"/>
              <a:cs typeface="Times New Roman"/>
            </a:endParaRPr>
          </a:p>
          <a:p>
            <a:pPr algn="just">
              <a:spcAft>
                <a:spcPts val="0"/>
              </a:spcAft>
            </a:pPr>
            <a:r>
              <a:rPr lang="ru-RU" dirty="0" smtClean="0">
                <a:effectLst/>
                <a:latin typeface="Times New Roman"/>
                <a:ea typeface="Times New Roman"/>
                <a:cs typeface="Times New Roman"/>
              </a:rPr>
              <a:t>            </a:t>
            </a:r>
            <a:r>
              <a:rPr lang="ru-RU" sz="2400" b="1" dirty="0" smtClean="0">
                <a:effectLst/>
                <a:latin typeface="Times New Roman"/>
                <a:ea typeface="Times New Roman"/>
                <a:cs typeface="Times New Roman"/>
              </a:rPr>
              <a:t>В первом полугодии </a:t>
            </a:r>
            <a:r>
              <a:rPr lang="ru-RU" sz="2400" b="1" dirty="0" smtClean="0">
                <a:effectLst/>
                <a:latin typeface="Times New Roman"/>
                <a:ea typeface="Times New Roman"/>
                <a:cs typeface="Times New Roman"/>
              </a:rPr>
              <a:t>2018 </a:t>
            </a:r>
            <a:r>
              <a:rPr lang="ru-RU" sz="2400" b="1" dirty="0" smtClean="0">
                <a:effectLst/>
                <a:latin typeface="Times New Roman"/>
                <a:ea typeface="Times New Roman"/>
                <a:cs typeface="Times New Roman"/>
              </a:rPr>
              <a:t>года судами было отменено 7 постановлений о наложении административного наказания в виде штрафа, 4 оставлено без удовлетворения жалоб.</a:t>
            </a:r>
            <a:endParaRPr lang="ru-RU" sz="2400" b="1" dirty="0">
              <a:ea typeface="Times New Roman"/>
              <a:cs typeface="Times New Roman"/>
            </a:endParaRPr>
          </a:p>
        </p:txBody>
      </p:sp>
      <p:pic>
        <p:nvPicPr>
          <p:cNvPr id="1026" name="Picture 2" descr="C:\Users\Пахомова\Desktop\0004.jpg"/>
          <p:cNvPicPr>
            <a:picLocks noChangeAspect="1" noChangeArrowheads="1"/>
          </p:cNvPicPr>
          <p:nvPr/>
        </p:nvPicPr>
        <p:blipFill>
          <a:blip r:embed="rId2">
            <a:extLst>
              <a:ext uri="{BEBA8EAE-BF5A-486C-A8C5-ECC9F3942E4B}">
                <a14:imgProps xmlns:a14="http://schemas.microsoft.com/office/drawing/2010/main">
                  <a14:imgLayer r:embed="rId3">
                    <a14:imgEffect>
                      <a14:backgroundRemoval t="811" b="98649" l="9726" r="89970"/>
                    </a14:imgEffect>
                  </a14:imgLayer>
                </a14:imgProps>
              </a:ext>
              <a:ext uri="{28A0092B-C50C-407E-A947-70E740481C1C}">
                <a14:useLocalDpi xmlns:a14="http://schemas.microsoft.com/office/drawing/2010/main" val="0"/>
              </a:ext>
            </a:extLst>
          </a:blip>
          <a:srcRect/>
          <a:stretch>
            <a:fillRect/>
          </a:stretch>
        </p:blipFill>
        <p:spPr bwMode="auto">
          <a:xfrm>
            <a:off x="-540568" y="1535150"/>
            <a:ext cx="6267450" cy="3524250"/>
          </a:xfrm>
          <a:prstGeom prst="rect">
            <a:avLst/>
          </a:prstGeom>
          <a:noFill/>
          <a:extLst>
            <a:ext uri="{909E8E84-426E-40DD-AFC4-6F175D3DCCD1}">
              <a14:hiddenFill xmlns:a14="http://schemas.microsoft.com/office/drawing/2010/main">
                <a:solidFill>
                  <a:srgbClr val="FFFFFF"/>
                </a:solidFill>
              </a14:hiddenFill>
            </a:ext>
          </a:extLst>
        </p:spPr>
      </p:pic>
      <p:sp>
        <p:nvSpPr>
          <p:cNvPr id="5" name="Скругленный прямоугольник 4"/>
          <p:cNvSpPr/>
          <p:nvPr/>
        </p:nvSpPr>
        <p:spPr>
          <a:xfrm>
            <a:off x="2267744" y="186972"/>
            <a:ext cx="4680520"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Судебная практика</a:t>
            </a:r>
            <a:endParaRPr lang="ru-RU" sz="3200" dirty="0"/>
          </a:p>
        </p:txBody>
      </p:sp>
    </p:spTree>
    <p:extLst>
      <p:ext uri="{BB962C8B-B14F-4D97-AF65-F5344CB8AC3E}">
        <p14:creationId xmlns:p14="http://schemas.microsoft.com/office/powerpoint/2010/main" val="1168152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Пахомова\Desktop\okhrana-tru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0584" y="116632"/>
            <a:ext cx="5101952" cy="3624729"/>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743534" y="2967335"/>
            <a:ext cx="7654660" cy="1015663"/>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6000" b="1" dirty="0" smtClean="0">
                <a:ln>
                  <a:solidFill>
                    <a:srgbClr val="C00000"/>
                  </a:solidFill>
                </a:ln>
                <a:solidFill>
                  <a:schemeClr val="accent3"/>
                </a:solidFill>
              </a:rPr>
              <a:t>Спасибо за внимание!</a:t>
            </a:r>
            <a:endParaRPr lang="ru-RU" sz="6000" b="1" dirty="0">
              <a:ln>
                <a:solidFill>
                  <a:srgbClr val="C00000"/>
                </a:solidFill>
              </a:ln>
              <a:solidFill>
                <a:schemeClr val="accent3"/>
              </a:solidFill>
            </a:endParaRPr>
          </a:p>
        </p:txBody>
      </p:sp>
      <p:pic>
        <p:nvPicPr>
          <p:cNvPr id="5123" name="Picture 3" descr="C:\Users\Пахомова\Desktop\slide_2.jpg"/>
          <p:cNvPicPr>
            <a:picLocks noChangeAspect="1" noChangeArrowheads="1"/>
          </p:cNvPicPr>
          <p:nvPr/>
        </p:nvPicPr>
        <p:blipFill rotWithShape="1">
          <a:blip r:embed="rId3">
            <a:extLst>
              <a:ext uri="{28A0092B-C50C-407E-A947-70E740481C1C}">
                <a14:useLocalDpi xmlns:a14="http://schemas.microsoft.com/office/drawing/2010/main" val="0"/>
              </a:ext>
            </a:extLst>
          </a:blip>
          <a:srcRect b="42640"/>
          <a:stretch/>
        </p:blipFill>
        <p:spPr bwMode="auto">
          <a:xfrm>
            <a:off x="971600" y="3579876"/>
            <a:ext cx="7620000" cy="3278124"/>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94256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188640"/>
            <a:ext cx="8352928" cy="1261884"/>
          </a:xfrm>
          <a:prstGeom prst="rect">
            <a:avLst/>
          </a:prstGeom>
        </p:spPr>
        <p:txBody>
          <a:bodyPr wrap="square">
            <a:spAutoFit/>
          </a:bodyPr>
          <a:lstStyle/>
          <a:p>
            <a:pPr lvl="0" algn="just"/>
            <a:r>
              <a:rPr lang="ru-RU" sz="1900" b="1" dirty="0">
                <a:latin typeface="Times New Roman"/>
                <a:ea typeface="Times New Roman"/>
              </a:rPr>
              <a:t>За </a:t>
            </a:r>
            <a:r>
              <a:rPr lang="en-US" sz="1900" b="1" dirty="0">
                <a:latin typeface="Times New Roman"/>
                <a:ea typeface="Times New Roman"/>
              </a:rPr>
              <a:t>I</a:t>
            </a:r>
            <a:r>
              <a:rPr lang="ru-RU" sz="1900" b="1" dirty="0">
                <a:latin typeface="Times New Roman"/>
                <a:ea typeface="Times New Roman"/>
              </a:rPr>
              <a:t> </a:t>
            </a:r>
            <a:r>
              <a:rPr lang="ru-RU" sz="1900" b="1" dirty="0" smtClean="0">
                <a:latin typeface="Times New Roman"/>
                <a:ea typeface="Times New Roman"/>
              </a:rPr>
              <a:t>полугодие </a:t>
            </a:r>
            <a:r>
              <a:rPr lang="ru-RU" sz="1900" b="1" dirty="0">
                <a:latin typeface="Times New Roman"/>
                <a:ea typeface="Times New Roman"/>
              </a:rPr>
              <a:t>2018 года Государственной инспекцией труда в Чукотском автономном округе в порядке реализации представленных полномочий в отношении юридических лиц и индивидуальных предпринимателей было проведено проверок:</a:t>
            </a:r>
            <a:endParaRPr lang="ru-RU" sz="1900" b="1" dirty="0">
              <a:latin typeface="Trebuchet MS"/>
            </a:endParaRPr>
          </a:p>
        </p:txBody>
      </p:sp>
      <p:graphicFrame>
        <p:nvGraphicFramePr>
          <p:cNvPr id="5" name="Схема 4"/>
          <p:cNvGraphicFramePr/>
          <p:nvPr>
            <p:extLst>
              <p:ext uri="{D42A27DB-BD31-4B8C-83A1-F6EECF244321}">
                <p14:modId xmlns:p14="http://schemas.microsoft.com/office/powerpoint/2010/main" val="3804704678"/>
              </p:ext>
            </p:extLst>
          </p:nvPr>
        </p:nvGraphicFramePr>
        <p:xfrm>
          <a:off x="755576" y="1628800"/>
          <a:ext cx="784887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91879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9552" y="243513"/>
            <a:ext cx="8208912" cy="5170646"/>
          </a:xfrm>
          <a:prstGeom prst="rect">
            <a:avLst/>
          </a:prstGeom>
        </p:spPr>
        <p:txBody>
          <a:bodyPr wrap="square">
            <a:spAutoFit/>
          </a:bodyPr>
          <a:lstStyle/>
          <a:p>
            <a:pPr marL="0" marR="0" lvl="0" indent="457200" algn="just" defTabSz="914400" eaLnBrk="1" fontAlgn="auto" latinLnBrk="0" hangingPunct="1">
              <a:lnSpc>
                <a:spcPct val="100000"/>
              </a:lnSpc>
              <a:spcBef>
                <a:spcPts val="0"/>
              </a:spcBef>
              <a:spcAft>
                <a:spcPts val="0"/>
              </a:spcAft>
              <a:buClrTx/>
              <a:buSzTx/>
              <a:buFontTx/>
              <a:buNone/>
              <a:tabLst/>
              <a:defRPr/>
            </a:pPr>
            <a:r>
              <a:rPr kumimoji="0" lang="ru-RU" sz="3000" b="1" i="0" u="none" strike="noStrike" kern="0" cap="none" spc="0" normalizeH="0" baseline="0" noProof="0" dirty="0" smtClean="0">
                <a:ln>
                  <a:noFill/>
                </a:ln>
                <a:effectLst/>
                <a:uLnTx/>
                <a:uFillTx/>
              </a:rPr>
              <a:t>Рост внеплановых проверок связан с повышением активности граждан нашего региона в защите своих трудовых прав, качественным изменением уровня информационной открытости деятельности Государственной инспекции труда в Чукотском автономном округе, которой способствует появление и развитие электронных сервисов, введение новых законодательных и нормативных правовых актов, касающихся трудовых отношений.</a:t>
            </a:r>
            <a:endParaRPr kumimoji="0" lang="ru-RU" sz="3000" b="0" i="0" u="none" strike="noStrike" kern="0" cap="none" spc="0" normalizeH="0" baseline="0" noProof="0" dirty="0" smtClean="0">
              <a:ln>
                <a:noFill/>
              </a:ln>
              <a:effectLst/>
              <a:uLnTx/>
              <a:uFillTx/>
            </a:endParaRPr>
          </a:p>
        </p:txBody>
      </p:sp>
    </p:spTree>
    <p:extLst>
      <p:ext uri="{BB962C8B-B14F-4D97-AF65-F5344CB8AC3E}">
        <p14:creationId xmlns:p14="http://schemas.microsoft.com/office/powerpoint/2010/main" val="36804656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1520" y="836712"/>
            <a:ext cx="8280920" cy="1569660"/>
          </a:xfrm>
          <a:prstGeom prst="rect">
            <a:avLst/>
          </a:prstGeom>
        </p:spPr>
        <p:txBody>
          <a:bodyPr wrap="square">
            <a:spAutoFit/>
          </a:bodyPr>
          <a:lstStyle/>
          <a:p>
            <a:pPr lvl="0" indent="457200" algn="just"/>
            <a:r>
              <a:rPr lang="ru-RU" sz="2400" b="1" dirty="0">
                <a:latin typeface="Calibri" panose="020F0502020204030204" pitchFamily="34" charset="0"/>
                <a:cs typeface="Calibri" panose="020F0502020204030204" pitchFamily="34" charset="0"/>
              </a:rPr>
              <a:t>При проведении проверок в </a:t>
            </a:r>
            <a:r>
              <a:rPr lang="en-US" sz="2400" b="1" dirty="0">
                <a:latin typeface="Calibri" panose="020F0502020204030204" pitchFamily="34" charset="0"/>
                <a:cs typeface="Calibri" panose="020F0502020204030204" pitchFamily="34" charset="0"/>
              </a:rPr>
              <a:t>I</a:t>
            </a:r>
            <a:r>
              <a:rPr lang="ru-RU" sz="2400" b="1" dirty="0">
                <a:latin typeface="Calibri" panose="020F0502020204030204" pitchFamily="34" charset="0"/>
                <a:cs typeface="Calibri" panose="020F0502020204030204" pitchFamily="34" charset="0"/>
              </a:rPr>
              <a:t> </a:t>
            </a:r>
            <a:r>
              <a:rPr lang="ru-RU" sz="2400" b="1" dirty="0" smtClean="0">
                <a:latin typeface="Calibri" panose="020F0502020204030204" pitchFamily="34" charset="0"/>
                <a:cs typeface="Calibri" panose="020F0502020204030204" pitchFamily="34" charset="0"/>
              </a:rPr>
              <a:t>полугодии </a:t>
            </a:r>
            <a:r>
              <a:rPr lang="ru-RU" sz="2400" b="1" dirty="0">
                <a:latin typeface="Calibri" panose="020F0502020204030204" pitchFamily="34" charset="0"/>
                <a:cs typeface="Calibri" panose="020F0502020204030204" pitchFamily="34" charset="0"/>
              </a:rPr>
              <a:t>2018 года инспекторами Государственной инспекции труда в Чукотском автономном округе выявлено </a:t>
            </a:r>
            <a:r>
              <a:rPr lang="ru-RU" sz="2400" b="1" dirty="0" smtClean="0">
                <a:latin typeface="Calibri" panose="020F0502020204030204" pitchFamily="34" charset="0"/>
                <a:cs typeface="Calibri" panose="020F0502020204030204" pitchFamily="34" charset="0"/>
              </a:rPr>
              <a:t>279 </a:t>
            </a:r>
            <a:r>
              <a:rPr lang="ru-RU" sz="2400" b="1" dirty="0">
                <a:latin typeface="Calibri" panose="020F0502020204030204" pitchFamily="34" charset="0"/>
                <a:cs typeface="Calibri" panose="020F0502020204030204" pitchFamily="34" charset="0"/>
              </a:rPr>
              <a:t>нарушений трудового законодательства. Из </a:t>
            </a:r>
            <a:r>
              <a:rPr lang="ru-RU" sz="2400" b="1" dirty="0" smtClean="0">
                <a:latin typeface="Calibri" panose="020F0502020204030204" pitchFamily="34" charset="0"/>
                <a:cs typeface="Calibri" panose="020F0502020204030204" pitchFamily="34" charset="0"/>
              </a:rPr>
              <a:t>них по:</a:t>
            </a:r>
            <a:endParaRPr lang="ru-RU" sz="2400" b="1" dirty="0">
              <a:latin typeface="Calibri" panose="020F0502020204030204" pitchFamily="34" charset="0"/>
              <a:cs typeface="Calibri" panose="020F0502020204030204" pitchFamily="34" charset="0"/>
            </a:endParaRPr>
          </a:p>
        </p:txBody>
      </p:sp>
      <p:sp>
        <p:nvSpPr>
          <p:cNvPr id="5" name="Скругленный прямоугольник 4"/>
          <p:cNvSpPr/>
          <p:nvPr/>
        </p:nvSpPr>
        <p:spPr>
          <a:xfrm>
            <a:off x="1763688" y="186972"/>
            <a:ext cx="5832648"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Анализ выявленных нарушений</a:t>
            </a:r>
            <a:endParaRPr lang="ru-RU" sz="3200" dirty="0"/>
          </a:p>
        </p:txBody>
      </p:sp>
      <p:graphicFrame>
        <p:nvGraphicFramePr>
          <p:cNvPr id="6" name="Схема 5"/>
          <p:cNvGraphicFramePr/>
          <p:nvPr>
            <p:extLst>
              <p:ext uri="{D42A27DB-BD31-4B8C-83A1-F6EECF244321}">
                <p14:modId xmlns:p14="http://schemas.microsoft.com/office/powerpoint/2010/main" val="3422420172"/>
              </p:ext>
            </p:extLst>
          </p:nvPr>
        </p:nvGraphicFramePr>
        <p:xfrm>
          <a:off x="335868" y="2462736"/>
          <a:ext cx="8196572"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0290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528" y="1052736"/>
            <a:ext cx="8424936" cy="707886"/>
          </a:xfrm>
          <a:prstGeom prst="rect">
            <a:avLst/>
          </a:prstGeom>
        </p:spPr>
        <p:txBody>
          <a:bodyPr wrap="square">
            <a:spAutoFit/>
          </a:bodyPr>
          <a:lstStyle/>
          <a:p>
            <a:pPr lvl="0" indent="450215" algn="just"/>
            <a:r>
              <a:rPr lang="ru-RU" sz="2000" b="1" dirty="0">
                <a:latin typeface="Verdana" panose="020B0604030504040204" pitchFamily="34" charset="0"/>
                <a:ea typeface="Verdana" panose="020B0604030504040204" pitchFamily="34" charset="0"/>
                <a:cs typeface="Verdana" panose="020B0604030504040204" pitchFamily="34" charset="0"/>
              </a:rPr>
              <a:t>В сфере оплаты труда надзорные мероприятия направлены на выявление следующих нарушений:</a:t>
            </a:r>
          </a:p>
        </p:txBody>
      </p:sp>
      <p:sp>
        <p:nvSpPr>
          <p:cNvPr id="5" name="Скругленный прямоугольник 4"/>
          <p:cNvSpPr/>
          <p:nvPr/>
        </p:nvSpPr>
        <p:spPr>
          <a:xfrm>
            <a:off x="2537520" y="186972"/>
            <a:ext cx="4320480"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Оплата труда</a:t>
            </a:r>
            <a:endParaRPr lang="ru-RU" sz="3200" dirty="0"/>
          </a:p>
        </p:txBody>
      </p:sp>
      <p:graphicFrame>
        <p:nvGraphicFramePr>
          <p:cNvPr id="8" name="Схема 7"/>
          <p:cNvGraphicFramePr/>
          <p:nvPr>
            <p:extLst>
              <p:ext uri="{D42A27DB-BD31-4B8C-83A1-F6EECF244321}">
                <p14:modId xmlns:p14="http://schemas.microsoft.com/office/powerpoint/2010/main" val="1753913242"/>
              </p:ext>
            </p:extLst>
          </p:nvPr>
        </p:nvGraphicFramePr>
        <p:xfrm>
          <a:off x="395536" y="1760622"/>
          <a:ext cx="8280920" cy="4908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1493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611560" y="186972"/>
            <a:ext cx="8208912"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Минимальный размер оплаты труда (МРОТ)</a:t>
            </a:r>
            <a:endParaRPr lang="ru-RU" sz="3200" dirty="0"/>
          </a:p>
        </p:txBody>
      </p:sp>
      <p:sp>
        <p:nvSpPr>
          <p:cNvPr id="5" name="Прямоугольник 4"/>
          <p:cNvSpPr/>
          <p:nvPr/>
        </p:nvSpPr>
        <p:spPr>
          <a:xfrm>
            <a:off x="251520" y="1012954"/>
            <a:ext cx="8640960" cy="4832092"/>
          </a:xfrm>
          <a:prstGeom prst="rect">
            <a:avLst/>
          </a:prstGeom>
        </p:spPr>
        <p:txBody>
          <a:bodyPr wrap="square">
            <a:spAutoFit/>
          </a:bodyPr>
          <a:lstStyle/>
          <a:p>
            <a:pPr indent="450215" algn="just">
              <a:spcAft>
                <a:spcPts val="0"/>
              </a:spcAft>
            </a:pPr>
            <a:r>
              <a:rPr lang="ru-RU" sz="2200" b="1" dirty="0" smtClean="0">
                <a:solidFill>
                  <a:srgbClr val="FFFF00"/>
                </a:solidFill>
                <a:effectLst/>
                <a:latin typeface="Times New Roman"/>
                <a:ea typeface="Times New Roman"/>
                <a:cs typeface="Times New Roman"/>
              </a:rPr>
              <a:t>С 1 мая 2018 года минимальный размер оплаты труда в Российской Федерации составляет 11 163 рубля. Следует отметить, что Инспекцией на постоянной основе по информации Фонда социального страхования по Чукотскому АО проводятся проверки хозяйствующих субъектов выплачивающих зарплату ниже прожиточного минимума. Указанное нарушение может привести к нарушению статьи 133 «Установление минимального размера оплаты труда» Трудового кодекса РФ, в части  выплаты заработной платы ниже минимального размера оплаты труда.</a:t>
            </a:r>
            <a:endParaRPr lang="ru-RU" sz="2200" b="1" dirty="0">
              <a:solidFill>
                <a:srgbClr val="FFFF00"/>
              </a:solidFill>
              <a:ea typeface="Times New Roman"/>
              <a:cs typeface="Times New Roman"/>
            </a:endParaRPr>
          </a:p>
          <a:p>
            <a:pPr indent="450215" algn="just">
              <a:spcAft>
                <a:spcPts val="0"/>
              </a:spcAft>
            </a:pPr>
            <a:r>
              <a:rPr lang="ru-RU" sz="2200" b="1" dirty="0" smtClean="0">
                <a:solidFill>
                  <a:srgbClr val="FFFF00"/>
                </a:solidFill>
                <a:effectLst/>
                <a:latin typeface="Times New Roman"/>
                <a:ea typeface="Times New Roman"/>
                <a:cs typeface="Times New Roman"/>
              </a:rPr>
              <a:t>За указанный период выявлен единичный случай выплаты работодателем, отнесенным к категории малый бизнес, факта выплаты зарплаты ниже МРОТ на сумму 2,4 тыс. руб. Работодателю было выдано предписание, по исполнению которого </a:t>
            </a:r>
            <a:r>
              <a:rPr lang="ru-RU" sz="2200" b="1" dirty="0" smtClean="0">
                <a:solidFill>
                  <a:schemeClr val="bg2">
                    <a:lumMod val="75000"/>
                  </a:schemeClr>
                </a:solidFill>
                <a:effectLst/>
                <a:latin typeface="Times New Roman"/>
                <a:ea typeface="Times New Roman"/>
                <a:cs typeface="Times New Roman"/>
              </a:rPr>
              <a:t>выявленное</a:t>
            </a:r>
            <a:r>
              <a:rPr lang="ru-RU" sz="2200" b="1" dirty="0" smtClean="0">
                <a:solidFill>
                  <a:srgbClr val="FFFF00"/>
                </a:solidFill>
                <a:effectLst/>
                <a:latin typeface="Times New Roman"/>
                <a:ea typeface="Times New Roman"/>
                <a:cs typeface="Times New Roman"/>
              </a:rPr>
              <a:t> нарушение было устранено.</a:t>
            </a:r>
            <a:endParaRPr lang="ru-RU" sz="2200" b="1" dirty="0">
              <a:solidFill>
                <a:srgbClr val="FFFF00"/>
              </a:solidFill>
              <a:ea typeface="Times New Roman"/>
              <a:cs typeface="Times New Roman"/>
            </a:endParaRPr>
          </a:p>
        </p:txBody>
      </p:sp>
    </p:spTree>
    <p:extLst>
      <p:ext uri="{BB962C8B-B14F-4D97-AF65-F5344CB8AC3E}">
        <p14:creationId xmlns:p14="http://schemas.microsoft.com/office/powerpoint/2010/main" val="2433394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611560" y="186972"/>
            <a:ext cx="8208912" cy="721748"/>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МРОТ и районный коэффициент</a:t>
            </a:r>
            <a:endParaRPr lang="ru-RU" sz="3200" dirty="0"/>
          </a:p>
        </p:txBody>
      </p:sp>
      <p:sp>
        <p:nvSpPr>
          <p:cNvPr id="5" name="Прямоугольник 4"/>
          <p:cNvSpPr/>
          <p:nvPr/>
        </p:nvSpPr>
        <p:spPr>
          <a:xfrm>
            <a:off x="251520" y="982176"/>
            <a:ext cx="8640960" cy="4893647"/>
          </a:xfrm>
          <a:prstGeom prst="rect">
            <a:avLst/>
          </a:prstGeom>
        </p:spPr>
        <p:txBody>
          <a:bodyPr wrap="square">
            <a:spAutoFit/>
          </a:bodyPr>
          <a:lstStyle/>
          <a:p>
            <a:pPr indent="450215" algn="just">
              <a:spcAft>
                <a:spcPts val="0"/>
              </a:spcAft>
            </a:pPr>
            <a:r>
              <a:rPr lang="ru-RU" sz="2600" dirty="0" smtClean="0">
                <a:effectLst/>
                <a:latin typeface="Times New Roman"/>
                <a:ea typeface="Calibri"/>
              </a:rPr>
              <a:t>Заработная плата в регионе не может быть ниже установленного на федеральном уровне минимального размера оплаты труда. </a:t>
            </a:r>
          </a:p>
          <a:p>
            <a:pPr indent="450215">
              <a:spcAft>
                <a:spcPts val="0"/>
              </a:spcAft>
            </a:pPr>
            <a:r>
              <a:rPr lang="ru-RU" sz="2600" dirty="0" smtClean="0">
                <a:effectLst/>
                <a:latin typeface="Times New Roman"/>
                <a:ea typeface="Calibri"/>
              </a:rPr>
              <a:t>В соответствии с позицией Конституционного суда РФ районные повышающие коэффициенты </a:t>
            </a:r>
            <a:r>
              <a:rPr lang="ru-RU" sz="2600" b="1" u="sng" dirty="0" smtClean="0">
                <a:solidFill>
                  <a:srgbClr val="FFFF00"/>
                </a:solidFill>
                <a:effectLst/>
                <a:latin typeface="Times New Roman"/>
                <a:ea typeface="Calibri"/>
              </a:rPr>
              <a:t>не относятся</a:t>
            </a:r>
            <a:r>
              <a:rPr lang="ru-RU" sz="2600" u="sng" dirty="0" smtClean="0">
                <a:solidFill>
                  <a:srgbClr val="FFFF00"/>
                </a:solidFill>
                <a:effectLst/>
                <a:latin typeface="Times New Roman"/>
                <a:ea typeface="Calibri"/>
              </a:rPr>
              <a:t> </a:t>
            </a:r>
            <a:r>
              <a:rPr lang="ru-RU" sz="2600" dirty="0" smtClean="0">
                <a:effectLst/>
                <a:latin typeface="Times New Roman"/>
                <a:ea typeface="Calibri"/>
              </a:rPr>
              <a:t>к числу упомянутых в ст. 129 ТК РФ надбавок и компенсаций, формирующих заработную плату, поэтому включаться при определении ее размера не должны, сумма заработка и без них должна составлять не менее 11 163 рублей. 	Позиция КС РФ закреплена в Постановлении 38-П  от 07.12.2017г. </a:t>
            </a:r>
            <a:br>
              <a:rPr lang="ru-RU" sz="2600" dirty="0" smtClean="0">
                <a:effectLst/>
                <a:latin typeface="Times New Roman"/>
                <a:ea typeface="Calibri"/>
              </a:rPr>
            </a:br>
            <a:endParaRPr lang="ru-RU" sz="2600" b="1" dirty="0">
              <a:ea typeface="Times New Roman"/>
              <a:cs typeface="Times New Roman"/>
            </a:endParaRPr>
          </a:p>
        </p:txBody>
      </p:sp>
    </p:spTree>
    <p:extLst>
      <p:ext uri="{BB962C8B-B14F-4D97-AF65-F5344CB8AC3E}">
        <p14:creationId xmlns:p14="http://schemas.microsoft.com/office/powerpoint/2010/main" val="3849122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043608" y="186972"/>
            <a:ext cx="7128792"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Легализация трудовых отношений</a:t>
            </a:r>
            <a:endParaRPr lang="ru-RU" sz="3200" dirty="0"/>
          </a:p>
        </p:txBody>
      </p:sp>
      <p:graphicFrame>
        <p:nvGraphicFramePr>
          <p:cNvPr id="4" name="Схема 3"/>
          <p:cNvGraphicFramePr/>
          <p:nvPr>
            <p:extLst>
              <p:ext uri="{D42A27DB-BD31-4B8C-83A1-F6EECF244321}">
                <p14:modId xmlns:p14="http://schemas.microsoft.com/office/powerpoint/2010/main" val="4213262912"/>
              </p:ext>
            </p:extLst>
          </p:nvPr>
        </p:nvGraphicFramePr>
        <p:xfrm>
          <a:off x="395536" y="1340768"/>
          <a:ext cx="8496944" cy="50563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4682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403648" y="186972"/>
            <a:ext cx="6408712" cy="648072"/>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3200" dirty="0" smtClean="0"/>
              <a:t>Гражданско-правовые договора</a:t>
            </a:r>
            <a:endParaRPr lang="ru-RU" sz="3200" dirty="0"/>
          </a:p>
        </p:txBody>
      </p:sp>
      <p:sp>
        <p:nvSpPr>
          <p:cNvPr id="5" name="Прямоугольник 4"/>
          <p:cNvSpPr/>
          <p:nvPr/>
        </p:nvSpPr>
        <p:spPr>
          <a:xfrm>
            <a:off x="287524" y="980728"/>
            <a:ext cx="8568952" cy="5062924"/>
          </a:xfrm>
          <a:prstGeom prst="rect">
            <a:avLst/>
          </a:prstGeom>
        </p:spPr>
        <p:txBody>
          <a:bodyPr wrap="square">
            <a:spAutoFit/>
          </a:bodyPr>
          <a:lstStyle/>
          <a:p>
            <a:pPr indent="450215" algn="just">
              <a:spcAft>
                <a:spcPts val="0"/>
              </a:spcAft>
            </a:pPr>
            <a:r>
              <a:rPr lang="ru-RU" sz="1900" b="1" dirty="0" smtClean="0">
                <a:solidFill>
                  <a:srgbClr val="FFFFFF"/>
                </a:solidFill>
                <a:effectLst/>
                <a:latin typeface="Times New Roman"/>
                <a:ea typeface="Times New Roman"/>
                <a:cs typeface="Times New Roman"/>
              </a:rPr>
              <a:t>По информации Роструда, в  последние годы сложилась практика заключения с работниками договоров гражданско-правового характера (договоров подряда, оказания услуг и т.д.), а также использование заёмного труда. Работодатели, уклоняясь от предоставления работникам гарантий, установленных трудовым законодательством, необоснованно заключают договоры гражданско-правового характера. Вместе с тем, в данных отношениях усматриваются признаки трудовых отношений: работник подчиняется правилам внутреннего трудового распорядка, установленным у работодателя; налицо подчиненное положение работника по отношению к работодателю; ежемесячная выплата заработной платы; характер поручаемой работы и т. д. </a:t>
            </a:r>
            <a:endParaRPr lang="ru-RU" sz="1900" b="1" dirty="0">
              <a:solidFill>
                <a:srgbClr val="FFFFFF"/>
              </a:solidFill>
              <a:ea typeface="Times New Roman"/>
              <a:cs typeface="Times New Roman"/>
            </a:endParaRPr>
          </a:p>
          <a:p>
            <a:pPr indent="450215" algn="just">
              <a:spcAft>
                <a:spcPts val="0"/>
              </a:spcAft>
            </a:pPr>
            <a:r>
              <a:rPr lang="ru-RU" sz="1900" b="1" dirty="0" smtClean="0">
                <a:solidFill>
                  <a:srgbClr val="FFFFFF"/>
                </a:solidFill>
                <a:effectLst/>
                <a:latin typeface="Times New Roman"/>
                <a:ea typeface="Times New Roman"/>
                <a:cs typeface="Times New Roman"/>
              </a:rPr>
              <a:t>В связи с тем, что должностное лицо Гострудинспекции не вправе квалифицировать характер правовых отношений между сторонами, работник вынужден обращаться в суд, в ответах по обращениям граждан инспекторы разъясняют порядок обращения в судебные органы, </a:t>
            </a:r>
            <a:r>
              <a:rPr lang="ru-RU" sz="1900" b="1" dirty="0" smtClean="0">
                <a:solidFill>
                  <a:srgbClr val="002060"/>
                </a:solidFill>
                <a:effectLst/>
                <a:latin typeface="Times New Roman"/>
                <a:ea typeface="Times New Roman"/>
                <a:cs typeface="Times New Roman"/>
              </a:rPr>
              <a:t>прикладывают</a:t>
            </a:r>
            <a:r>
              <a:rPr lang="ru-RU" sz="1900" b="1" dirty="0" smtClean="0">
                <a:solidFill>
                  <a:srgbClr val="FFFFFF"/>
                </a:solidFill>
                <a:effectLst/>
                <a:latin typeface="Times New Roman"/>
                <a:ea typeface="Times New Roman"/>
                <a:cs typeface="Times New Roman"/>
              </a:rPr>
              <a:t> к ответу образец искового заявления об установлении трудовых отношений</a:t>
            </a:r>
            <a:r>
              <a:rPr lang="ru-RU" sz="1900" dirty="0" smtClean="0">
                <a:solidFill>
                  <a:srgbClr val="FFFFFF"/>
                </a:solidFill>
                <a:effectLst/>
                <a:latin typeface="Times New Roman"/>
                <a:ea typeface="Times New Roman"/>
                <a:cs typeface="Times New Roman"/>
              </a:rPr>
              <a:t>.</a:t>
            </a:r>
            <a:endParaRPr lang="ru-RU" sz="1900" dirty="0">
              <a:solidFill>
                <a:srgbClr val="FFFFFF"/>
              </a:solidFill>
              <a:ea typeface="Times New Roman"/>
              <a:cs typeface="Times New Roman"/>
            </a:endParaRPr>
          </a:p>
        </p:txBody>
      </p:sp>
    </p:spTree>
    <p:extLst>
      <p:ext uri="{BB962C8B-B14F-4D97-AF65-F5344CB8AC3E}">
        <p14:creationId xmlns:p14="http://schemas.microsoft.com/office/powerpoint/2010/main" val="3506370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Исполнительная">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Urban Pop">
      <a:maj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TM01859862[[fn=Поп-музыка]]</Template>
  <TotalTime>199</TotalTime>
  <Words>907</Words>
  <Application>Microsoft Office PowerPoint</Application>
  <PresentationFormat>Экран (4:3)</PresentationFormat>
  <Paragraphs>72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Urban Pop</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Пахомова</dc:creator>
  <cp:lastModifiedBy>Пахомова</cp:lastModifiedBy>
  <cp:revision>19</cp:revision>
  <dcterms:created xsi:type="dcterms:W3CDTF">2018-07-07T00:26:28Z</dcterms:created>
  <dcterms:modified xsi:type="dcterms:W3CDTF">2018-07-07T22:47:14Z</dcterms:modified>
</cp:coreProperties>
</file>