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7.xml" ContentType="application/vnd.ms-office.drawingml.diagramDrawing+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0" r:id="rId4"/>
    <p:sldId id="258" r:id="rId5"/>
    <p:sldId id="259" r:id="rId6"/>
    <p:sldId id="272" r:id="rId7"/>
    <p:sldId id="273" r:id="rId8"/>
    <p:sldId id="260" r:id="rId9"/>
    <p:sldId id="263" r:id="rId10"/>
    <p:sldId id="265" r:id="rId11"/>
    <p:sldId id="261" r:id="rId12"/>
    <p:sldId id="262" r:id="rId13"/>
    <p:sldId id="268" r:id="rId14"/>
    <p:sldId id="269" r:id="rId15"/>
    <p:sldId id="264" r:id="rId16"/>
    <p:sldId id="26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66FFFF"/>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90" d="100"/>
          <a:sy n="90" d="100"/>
        </p:scale>
        <p:origin x="-2244" y="-54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FFEB09-A476-4413-8823-F0C32E348856}" type="doc">
      <dgm:prSet loTypeId="urn:microsoft.com/office/officeart/2005/8/layout/cycle3" loCatId="cycle" qsTypeId="urn:microsoft.com/office/officeart/2005/8/quickstyle/simple1" qsCatId="simple" csTypeId="urn:microsoft.com/office/officeart/2005/8/colors/accent2_4" csCatId="accent2" phldr="1"/>
      <dgm:spPr/>
      <dgm:t>
        <a:bodyPr/>
        <a:lstStyle/>
        <a:p>
          <a:endParaRPr lang="ru-RU"/>
        </a:p>
      </dgm:t>
    </dgm:pt>
    <dgm:pt modelId="{EFFDF604-099A-45F2-BB81-D4250870FF77}">
      <dgm:prSet phldrT="[Текст]" custT="1"/>
      <dgm:spPr/>
      <dgm:t>
        <a:bodyPr/>
        <a:lstStyle/>
        <a:p>
          <a:r>
            <a:rPr lang="ru-RU" sz="3200" b="1" dirty="0" smtClean="0"/>
            <a:t>Всего</a:t>
          </a:r>
        </a:p>
        <a:p>
          <a:r>
            <a:rPr lang="ru-RU" sz="3200" b="1" dirty="0" smtClean="0"/>
            <a:t>219</a:t>
          </a:r>
          <a:endParaRPr lang="ru-RU" sz="3200" b="1" dirty="0"/>
        </a:p>
      </dgm:t>
    </dgm:pt>
    <dgm:pt modelId="{2C495CDD-9F7E-457A-8C71-09A2DEE0883D}" type="parTrans" cxnId="{AF6BE076-3177-46DF-86E7-9198003BA705}">
      <dgm:prSet/>
      <dgm:spPr/>
      <dgm:t>
        <a:bodyPr/>
        <a:lstStyle/>
        <a:p>
          <a:endParaRPr lang="ru-RU"/>
        </a:p>
      </dgm:t>
    </dgm:pt>
    <dgm:pt modelId="{79F327F7-0D14-4836-8C11-D176D7C922AF}" type="sibTrans" cxnId="{AF6BE076-3177-46DF-86E7-9198003BA705}">
      <dgm:prSet/>
      <dgm:spPr/>
      <dgm:t>
        <a:bodyPr/>
        <a:lstStyle/>
        <a:p>
          <a:endParaRPr lang="ru-RU"/>
        </a:p>
      </dgm:t>
    </dgm:pt>
    <dgm:pt modelId="{5E3B82A7-AC35-48E8-8DA1-3A0D5972F045}">
      <dgm:prSet phldrT="[Текст]" custT="1"/>
      <dgm:spPr/>
      <dgm:t>
        <a:bodyPr/>
        <a:lstStyle/>
        <a:p>
          <a:r>
            <a:rPr lang="ru-RU" sz="2800" b="1" dirty="0" smtClean="0"/>
            <a:t>Внеплановые</a:t>
          </a:r>
        </a:p>
        <a:p>
          <a:r>
            <a:rPr lang="ru-RU" sz="2800" b="1" dirty="0" smtClean="0"/>
            <a:t>192</a:t>
          </a:r>
          <a:endParaRPr lang="ru-RU" sz="2800" b="1" dirty="0"/>
        </a:p>
      </dgm:t>
    </dgm:pt>
    <dgm:pt modelId="{5BC3E877-0489-4745-9B59-41A6BDE985B9}" type="parTrans" cxnId="{9131B792-7BFD-4A2A-A485-D96A0636A081}">
      <dgm:prSet/>
      <dgm:spPr/>
      <dgm:t>
        <a:bodyPr/>
        <a:lstStyle/>
        <a:p>
          <a:endParaRPr lang="ru-RU"/>
        </a:p>
      </dgm:t>
    </dgm:pt>
    <dgm:pt modelId="{2E783395-B08B-4748-BC76-0DC388511204}" type="sibTrans" cxnId="{9131B792-7BFD-4A2A-A485-D96A0636A081}">
      <dgm:prSet/>
      <dgm:spPr/>
      <dgm:t>
        <a:bodyPr/>
        <a:lstStyle/>
        <a:p>
          <a:endParaRPr lang="ru-RU"/>
        </a:p>
      </dgm:t>
    </dgm:pt>
    <dgm:pt modelId="{4ACAA19F-0F80-44BF-97C4-296E52EFDADD}">
      <dgm:prSet phldrT="[Текст]"/>
      <dgm:spPr/>
      <dgm:t>
        <a:bodyPr/>
        <a:lstStyle/>
        <a:p>
          <a:r>
            <a:rPr lang="ru-RU" b="1" dirty="0" smtClean="0"/>
            <a:t>Выездные</a:t>
          </a:r>
        </a:p>
        <a:p>
          <a:r>
            <a:rPr lang="ru-RU" b="1" dirty="0" smtClean="0"/>
            <a:t>97</a:t>
          </a:r>
          <a:endParaRPr lang="ru-RU" b="1" dirty="0"/>
        </a:p>
      </dgm:t>
    </dgm:pt>
    <dgm:pt modelId="{9C27E525-789D-4909-9353-F33C080F4CF4}" type="parTrans" cxnId="{D86A99CF-5D6E-4398-9B6D-2B723894F150}">
      <dgm:prSet/>
      <dgm:spPr/>
      <dgm:t>
        <a:bodyPr/>
        <a:lstStyle/>
        <a:p>
          <a:endParaRPr lang="ru-RU"/>
        </a:p>
      </dgm:t>
    </dgm:pt>
    <dgm:pt modelId="{2490AA01-A7E2-45A7-85AC-228DB5501988}" type="sibTrans" cxnId="{D86A99CF-5D6E-4398-9B6D-2B723894F150}">
      <dgm:prSet/>
      <dgm:spPr/>
      <dgm:t>
        <a:bodyPr/>
        <a:lstStyle/>
        <a:p>
          <a:endParaRPr lang="ru-RU"/>
        </a:p>
      </dgm:t>
    </dgm:pt>
    <dgm:pt modelId="{233916C8-1B0E-4E7A-92BD-20DB6DC3B8D1}">
      <dgm:prSet phldrT="[Текст]"/>
      <dgm:spPr/>
      <dgm:t>
        <a:bodyPr/>
        <a:lstStyle/>
        <a:p>
          <a:r>
            <a:rPr lang="ru-RU" b="1" dirty="0" smtClean="0"/>
            <a:t>Документарные</a:t>
          </a:r>
        </a:p>
        <a:p>
          <a:r>
            <a:rPr lang="ru-RU" b="1" dirty="0" smtClean="0"/>
            <a:t>122</a:t>
          </a:r>
          <a:endParaRPr lang="ru-RU" b="1" dirty="0"/>
        </a:p>
      </dgm:t>
    </dgm:pt>
    <dgm:pt modelId="{D7480C69-A3E4-4106-B798-89F967A49A4F}" type="parTrans" cxnId="{B837AD57-2B9E-4A99-A1D9-17E7EE61C450}">
      <dgm:prSet/>
      <dgm:spPr/>
      <dgm:t>
        <a:bodyPr/>
        <a:lstStyle/>
        <a:p>
          <a:endParaRPr lang="ru-RU"/>
        </a:p>
      </dgm:t>
    </dgm:pt>
    <dgm:pt modelId="{91BEA47A-6BE6-46EC-91B1-845DA87977CB}" type="sibTrans" cxnId="{B837AD57-2B9E-4A99-A1D9-17E7EE61C450}">
      <dgm:prSet/>
      <dgm:spPr/>
      <dgm:t>
        <a:bodyPr/>
        <a:lstStyle/>
        <a:p>
          <a:endParaRPr lang="ru-RU"/>
        </a:p>
      </dgm:t>
    </dgm:pt>
    <dgm:pt modelId="{718A635F-DE0B-4C11-BF41-C33B9A697A25}">
      <dgm:prSet phldrT="[Текст]" custT="1"/>
      <dgm:spPr/>
      <dgm:t>
        <a:bodyPr/>
        <a:lstStyle/>
        <a:p>
          <a:r>
            <a:rPr lang="ru-RU" sz="2800" b="1" dirty="0" smtClean="0"/>
            <a:t>Плановые</a:t>
          </a:r>
        </a:p>
        <a:p>
          <a:r>
            <a:rPr lang="ru-RU" sz="2800" b="1" dirty="0" smtClean="0"/>
            <a:t>27</a:t>
          </a:r>
          <a:endParaRPr lang="ru-RU" sz="2800" b="1" dirty="0"/>
        </a:p>
      </dgm:t>
    </dgm:pt>
    <dgm:pt modelId="{48C53006-624A-42C3-BEF4-C3859DF06FA2}" type="parTrans" cxnId="{50C2A505-21BE-4202-8BE4-81D148D4052E}">
      <dgm:prSet/>
      <dgm:spPr/>
      <dgm:t>
        <a:bodyPr/>
        <a:lstStyle/>
        <a:p>
          <a:endParaRPr lang="ru-RU"/>
        </a:p>
      </dgm:t>
    </dgm:pt>
    <dgm:pt modelId="{E57B020C-A84C-4159-A426-F8E9C7115A78}" type="sibTrans" cxnId="{50C2A505-21BE-4202-8BE4-81D148D4052E}">
      <dgm:prSet/>
      <dgm:spPr/>
      <dgm:t>
        <a:bodyPr/>
        <a:lstStyle/>
        <a:p>
          <a:endParaRPr lang="ru-RU"/>
        </a:p>
      </dgm:t>
    </dgm:pt>
    <dgm:pt modelId="{17C377C0-3625-47AF-A316-5F73A2D89B28}" type="pres">
      <dgm:prSet presAssocID="{51FFEB09-A476-4413-8823-F0C32E348856}" presName="Name0" presStyleCnt="0">
        <dgm:presLayoutVars>
          <dgm:dir/>
          <dgm:resizeHandles val="exact"/>
        </dgm:presLayoutVars>
      </dgm:prSet>
      <dgm:spPr/>
      <dgm:t>
        <a:bodyPr/>
        <a:lstStyle/>
        <a:p>
          <a:endParaRPr lang="ru-RU"/>
        </a:p>
      </dgm:t>
    </dgm:pt>
    <dgm:pt modelId="{AA64F4AA-7869-409B-A726-308D6E5653A0}" type="pres">
      <dgm:prSet presAssocID="{51FFEB09-A476-4413-8823-F0C32E348856}" presName="cycle" presStyleCnt="0"/>
      <dgm:spPr/>
      <dgm:t>
        <a:bodyPr/>
        <a:lstStyle/>
        <a:p>
          <a:endParaRPr lang="ru-RU"/>
        </a:p>
      </dgm:t>
    </dgm:pt>
    <dgm:pt modelId="{F2C6286B-894A-4D1D-9E8B-EEFF1BFABF1D}" type="pres">
      <dgm:prSet presAssocID="{EFFDF604-099A-45F2-BB81-D4250870FF77}" presName="nodeFirstNode" presStyleLbl="node1" presStyleIdx="0" presStyleCnt="5">
        <dgm:presLayoutVars>
          <dgm:bulletEnabled val="1"/>
        </dgm:presLayoutVars>
      </dgm:prSet>
      <dgm:spPr/>
      <dgm:t>
        <a:bodyPr/>
        <a:lstStyle/>
        <a:p>
          <a:endParaRPr lang="ru-RU"/>
        </a:p>
      </dgm:t>
    </dgm:pt>
    <dgm:pt modelId="{93DF5039-240F-4C11-81B4-7AA2A717C95C}" type="pres">
      <dgm:prSet presAssocID="{79F327F7-0D14-4836-8C11-D176D7C922AF}" presName="sibTransFirstNode" presStyleLbl="bgShp" presStyleIdx="0" presStyleCnt="1"/>
      <dgm:spPr/>
      <dgm:t>
        <a:bodyPr/>
        <a:lstStyle/>
        <a:p>
          <a:endParaRPr lang="ru-RU"/>
        </a:p>
      </dgm:t>
    </dgm:pt>
    <dgm:pt modelId="{F64245E9-D042-4AC2-81F6-7DF6C58A8111}" type="pres">
      <dgm:prSet presAssocID="{5E3B82A7-AC35-48E8-8DA1-3A0D5972F045}" presName="nodeFollowingNodes" presStyleLbl="node1" presStyleIdx="1" presStyleCnt="5" custScaleX="124442" custRadScaleRad="97627" custRadScaleInc="-3071">
        <dgm:presLayoutVars>
          <dgm:bulletEnabled val="1"/>
        </dgm:presLayoutVars>
      </dgm:prSet>
      <dgm:spPr/>
      <dgm:t>
        <a:bodyPr/>
        <a:lstStyle/>
        <a:p>
          <a:endParaRPr lang="ru-RU"/>
        </a:p>
      </dgm:t>
    </dgm:pt>
    <dgm:pt modelId="{5642B57F-AFA2-4F46-A5F7-29FB9C2350E5}" type="pres">
      <dgm:prSet presAssocID="{4ACAA19F-0F80-44BF-97C4-296E52EFDADD}" presName="nodeFollowingNodes" presStyleLbl="node1" presStyleIdx="2" presStyleCnt="5" custScaleX="139256">
        <dgm:presLayoutVars>
          <dgm:bulletEnabled val="1"/>
        </dgm:presLayoutVars>
      </dgm:prSet>
      <dgm:spPr/>
      <dgm:t>
        <a:bodyPr/>
        <a:lstStyle/>
        <a:p>
          <a:endParaRPr lang="ru-RU"/>
        </a:p>
      </dgm:t>
    </dgm:pt>
    <dgm:pt modelId="{EF237E4B-F287-4D55-BDD9-564F7487FAA7}" type="pres">
      <dgm:prSet presAssocID="{233916C8-1B0E-4E7A-92BD-20DB6DC3B8D1}" presName="nodeFollowingNodes" presStyleLbl="node1" presStyleIdx="3" presStyleCnt="5" custScaleX="133892">
        <dgm:presLayoutVars>
          <dgm:bulletEnabled val="1"/>
        </dgm:presLayoutVars>
      </dgm:prSet>
      <dgm:spPr/>
      <dgm:t>
        <a:bodyPr/>
        <a:lstStyle/>
        <a:p>
          <a:endParaRPr lang="ru-RU"/>
        </a:p>
      </dgm:t>
    </dgm:pt>
    <dgm:pt modelId="{816D1FFF-E062-49B0-8841-CE493003D839}" type="pres">
      <dgm:prSet presAssocID="{718A635F-DE0B-4C11-BF41-C33B9A697A25}" presName="nodeFollowingNodes" presStyleLbl="node1" presStyleIdx="4" presStyleCnt="5" custScaleX="138316">
        <dgm:presLayoutVars>
          <dgm:bulletEnabled val="1"/>
        </dgm:presLayoutVars>
      </dgm:prSet>
      <dgm:spPr/>
      <dgm:t>
        <a:bodyPr/>
        <a:lstStyle/>
        <a:p>
          <a:endParaRPr lang="ru-RU"/>
        </a:p>
      </dgm:t>
    </dgm:pt>
  </dgm:ptLst>
  <dgm:cxnLst>
    <dgm:cxn modelId="{D86A99CF-5D6E-4398-9B6D-2B723894F150}" srcId="{51FFEB09-A476-4413-8823-F0C32E348856}" destId="{4ACAA19F-0F80-44BF-97C4-296E52EFDADD}" srcOrd="2" destOrd="0" parTransId="{9C27E525-789D-4909-9353-F33C080F4CF4}" sibTransId="{2490AA01-A7E2-45A7-85AC-228DB5501988}"/>
    <dgm:cxn modelId="{CDCD7400-C899-4DCA-8F8D-B75493E69143}" type="presOf" srcId="{233916C8-1B0E-4E7A-92BD-20DB6DC3B8D1}" destId="{EF237E4B-F287-4D55-BDD9-564F7487FAA7}" srcOrd="0" destOrd="0" presId="urn:microsoft.com/office/officeart/2005/8/layout/cycle3"/>
    <dgm:cxn modelId="{2DF407E5-0B02-4A48-8F00-D56DCC8B9738}" type="presOf" srcId="{5E3B82A7-AC35-48E8-8DA1-3A0D5972F045}" destId="{F64245E9-D042-4AC2-81F6-7DF6C58A8111}" srcOrd="0" destOrd="0" presId="urn:microsoft.com/office/officeart/2005/8/layout/cycle3"/>
    <dgm:cxn modelId="{03FDB9C4-43CB-4881-B17D-135877797922}" type="presOf" srcId="{EFFDF604-099A-45F2-BB81-D4250870FF77}" destId="{F2C6286B-894A-4D1D-9E8B-EEFF1BFABF1D}" srcOrd="0" destOrd="0" presId="urn:microsoft.com/office/officeart/2005/8/layout/cycle3"/>
    <dgm:cxn modelId="{587C85BE-2FA7-4335-9988-38D2631F2469}" type="presOf" srcId="{4ACAA19F-0F80-44BF-97C4-296E52EFDADD}" destId="{5642B57F-AFA2-4F46-A5F7-29FB9C2350E5}" srcOrd="0" destOrd="0" presId="urn:microsoft.com/office/officeart/2005/8/layout/cycle3"/>
    <dgm:cxn modelId="{50C2A505-21BE-4202-8BE4-81D148D4052E}" srcId="{51FFEB09-A476-4413-8823-F0C32E348856}" destId="{718A635F-DE0B-4C11-BF41-C33B9A697A25}" srcOrd="4" destOrd="0" parTransId="{48C53006-624A-42C3-BEF4-C3859DF06FA2}" sibTransId="{E57B020C-A84C-4159-A426-F8E9C7115A78}"/>
    <dgm:cxn modelId="{9131B792-7BFD-4A2A-A485-D96A0636A081}" srcId="{51FFEB09-A476-4413-8823-F0C32E348856}" destId="{5E3B82A7-AC35-48E8-8DA1-3A0D5972F045}" srcOrd="1" destOrd="0" parTransId="{5BC3E877-0489-4745-9B59-41A6BDE985B9}" sibTransId="{2E783395-B08B-4748-BC76-0DC388511204}"/>
    <dgm:cxn modelId="{AF6BE076-3177-46DF-86E7-9198003BA705}" srcId="{51FFEB09-A476-4413-8823-F0C32E348856}" destId="{EFFDF604-099A-45F2-BB81-D4250870FF77}" srcOrd="0" destOrd="0" parTransId="{2C495CDD-9F7E-457A-8C71-09A2DEE0883D}" sibTransId="{79F327F7-0D14-4836-8C11-D176D7C922AF}"/>
    <dgm:cxn modelId="{EB81B3E7-3E1C-4240-9B6C-9AFB0297B0E3}" type="presOf" srcId="{51FFEB09-A476-4413-8823-F0C32E348856}" destId="{17C377C0-3625-47AF-A316-5F73A2D89B28}" srcOrd="0" destOrd="0" presId="urn:microsoft.com/office/officeart/2005/8/layout/cycle3"/>
    <dgm:cxn modelId="{B837AD57-2B9E-4A99-A1D9-17E7EE61C450}" srcId="{51FFEB09-A476-4413-8823-F0C32E348856}" destId="{233916C8-1B0E-4E7A-92BD-20DB6DC3B8D1}" srcOrd="3" destOrd="0" parTransId="{D7480C69-A3E4-4106-B798-89F967A49A4F}" sibTransId="{91BEA47A-6BE6-46EC-91B1-845DA87977CB}"/>
    <dgm:cxn modelId="{6A01631B-CA00-4434-A8F9-EC07F7720274}" type="presOf" srcId="{718A635F-DE0B-4C11-BF41-C33B9A697A25}" destId="{816D1FFF-E062-49B0-8841-CE493003D839}" srcOrd="0" destOrd="0" presId="urn:microsoft.com/office/officeart/2005/8/layout/cycle3"/>
    <dgm:cxn modelId="{06EED545-F1FD-45FB-9990-0F02F7B94D94}" type="presOf" srcId="{79F327F7-0D14-4836-8C11-D176D7C922AF}" destId="{93DF5039-240F-4C11-81B4-7AA2A717C95C}" srcOrd="0" destOrd="0" presId="urn:microsoft.com/office/officeart/2005/8/layout/cycle3"/>
    <dgm:cxn modelId="{5F286A01-96CF-4D54-BEB0-F5F86BC1AE17}" type="presParOf" srcId="{17C377C0-3625-47AF-A316-5F73A2D89B28}" destId="{AA64F4AA-7869-409B-A726-308D6E5653A0}" srcOrd="0" destOrd="0" presId="urn:microsoft.com/office/officeart/2005/8/layout/cycle3"/>
    <dgm:cxn modelId="{01551074-510A-46FE-A5B0-24150855644D}" type="presParOf" srcId="{AA64F4AA-7869-409B-A726-308D6E5653A0}" destId="{F2C6286B-894A-4D1D-9E8B-EEFF1BFABF1D}" srcOrd="0" destOrd="0" presId="urn:microsoft.com/office/officeart/2005/8/layout/cycle3"/>
    <dgm:cxn modelId="{D4DFAD3E-8CA0-4E5E-BDA4-54E2A12AB2AC}" type="presParOf" srcId="{AA64F4AA-7869-409B-A726-308D6E5653A0}" destId="{93DF5039-240F-4C11-81B4-7AA2A717C95C}" srcOrd="1" destOrd="0" presId="urn:microsoft.com/office/officeart/2005/8/layout/cycle3"/>
    <dgm:cxn modelId="{CF877ACC-F486-44FC-9D69-2E950CD06E7A}" type="presParOf" srcId="{AA64F4AA-7869-409B-A726-308D6E5653A0}" destId="{F64245E9-D042-4AC2-81F6-7DF6C58A8111}" srcOrd="2" destOrd="0" presId="urn:microsoft.com/office/officeart/2005/8/layout/cycle3"/>
    <dgm:cxn modelId="{11DF1754-75AD-4016-8170-4874CC7AD7EB}" type="presParOf" srcId="{AA64F4AA-7869-409B-A726-308D6E5653A0}" destId="{5642B57F-AFA2-4F46-A5F7-29FB9C2350E5}" srcOrd="3" destOrd="0" presId="urn:microsoft.com/office/officeart/2005/8/layout/cycle3"/>
    <dgm:cxn modelId="{23AB90FE-63FC-4B93-AA22-6A15C87EE12B}" type="presParOf" srcId="{AA64F4AA-7869-409B-A726-308D6E5653A0}" destId="{EF237E4B-F287-4D55-BDD9-564F7487FAA7}" srcOrd="4" destOrd="0" presId="urn:microsoft.com/office/officeart/2005/8/layout/cycle3"/>
    <dgm:cxn modelId="{32B9417A-8D94-48DD-8230-5CC5A23F9CD1}" type="presParOf" srcId="{AA64F4AA-7869-409B-A726-308D6E5653A0}" destId="{816D1FFF-E062-49B0-8841-CE493003D839}" srcOrd="5"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2B4F66-8A5F-4780-B17E-0416A4B27104}" type="doc">
      <dgm:prSet loTypeId="urn:microsoft.com/office/officeart/2008/layout/VerticalCurvedList" loCatId="list" qsTypeId="urn:microsoft.com/office/officeart/2005/8/quickstyle/simple1" qsCatId="simple" csTypeId="urn:microsoft.com/office/officeart/2005/8/colors/colorful1#1" csCatId="colorful" phldr="1"/>
      <dgm:spPr/>
      <dgm:t>
        <a:bodyPr/>
        <a:lstStyle/>
        <a:p>
          <a:endParaRPr lang="ru-RU"/>
        </a:p>
      </dgm:t>
    </dgm:pt>
    <dgm:pt modelId="{3D71BBBE-4C40-4A68-9D3B-945011F35AD7}">
      <dgm:prSet phldrT="[Текст]" custT="1"/>
      <dgm:spPr/>
      <dgm:t>
        <a:bodyPr/>
        <a:lstStyle/>
        <a:p>
          <a:r>
            <a:rPr lang="ru-RU" sz="4100" b="0" i="0" u="none" dirty="0" smtClean="0"/>
            <a:t> </a:t>
          </a:r>
          <a:r>
            <a:rPr lang="ru-RU" sz="2800" b="0" i="0" u="none" dirty="0" smtClean="0"/>
            <a:t>обращения граждан</a:t>
          </a:r>
          <a:endParaRPr lang="ru-RU" sz="2800" dirty="0"/>
        </a:p>
      </dgm:t>
    </dgm:pt>
    <dgm:pt modelId="{028E993D-0BFA-4FA7-84C6-6A18DFFD6F86}" type="parTrans" cxnId="{3766481B-ECB7-420B-A49B-7A8335AFE96E}">
      <dgm:prSet/>
      <dgm:spPr/>
      <dgm:t>
        <a:bodyPr/>
        <a:lstStyle/>
        <a:p>
          <a:endParaRPr lang="ru-RU"/>
        </a:p>
      </dgm:t>
    </dgm:pt>
    <dgm:pt modelId="{194E7994-35AF-4042-AE3D-D1937BA9DE03}" type="sibTrans" cxnId="{3766481B-ECB7-420B-A49B-7A8335AFE96E}">
      <dgm:prSet/>
      <dgm:spPr/>
      <dgm:t>
        <a:bodyPr/>
        <a:lstStyle/>
        <a:p>
          <a:endParaRPr lang="ru-RU"/>
        </a:p>
      </dgm:t>
    </dgm:pt>
    <dgm:pt modelId="{1AE047AC-59A0-4947-8619-0B659E3D9D80}">
      <dgm:prSet custT="1"/>
      <dgm:spPr/>
      <dgm:t>
        <a:bodyPr/>
        <a:lstStyle/>
        <a:p>
          <a:r>
            <a:rPr lang="ru-RU" sz="1700" b="0" i="0" u="none" dirty="0" smtClean="0"/>
            <a:t> </a:t>
          </a:r>
          <a:r>
            <a:rPr lang="ru-RU" sz="2800" b="0" i="0" u="none" dirty="0" smtClean="0"/>
            <a:t>в соответствии с ежегодным планом проведения проверок</a:t>
          </a:r>
          <a:endParaRPr lang="ru-RU" sz="2800" dirty="0"/>
        </a:p>
      </dgm:t>
    </dgm:pt>
    <dgm:pt modelId="{A9252C0F-A85F-4296-823F-3F19F2940367}" type="parTrans" cxnId="{B3BCD9AF-4C53-4881-A3D1-E101A1EC510E}">
      <dgm:prSet/>
      <dgm:spPr/>
      <dgm:t>
        <a:bodyPr/>
        <a:lstStyle/>
        <a:p>
          <a:endParaRPr lang="ru-RU"/>
        </a:p>
      </dgm:t>
    </dgm:pt>
    <dgm:pt modelId="{42644425-0A90-45DB-A4C7-B5E57E66418D}" type="sibTrans" cxnId="{B3BCD9AF-4C53-4881-A3D1-E101A1EC510E}">
      <dgm:prSet/>
      <dgm:spPr/>
      <dgm:t>
        <a:bodyPr/>
        <a:lstStyle/>
        <a:p>
          <a:endParaRPr lang="ru-RU"/>
        </a:p>
      </dgm:t>
    </dgm:pt>
    <dgm:pt modelId="{BFB5DA32-8357-4AFF-96DA-BF0C084A0EBE}">
      <dgm:prSet custT="1"/>
      <dgm:spPr/>
      <dgm:t>
        <a:bodyPr/>
        <a:lstStyle/>
        <a:p>
          <a:pPr algn="just"/>
          <a:r>
            <a:rPr lang="ru-RU" sz="2800" b="0" i="0" u="none" dirty="0" smtClean="0"/>
            <a:t>контроль за исполнением предписаний, выданных по результатам проведенной ранее проверки</a:t>
          </a:r>
          <a:endParaRPr lang="ru-RU" sz="2800" dirty="0"/>
        </a:p>
      </dgm:t>
    </dgm:pt>
    <dgm:pt modelId="{DD119A48-A196-4425-95DF-E3F38306E6BA}" type="parTrans" cxnId="{81C01252-B13E-4612-B821-719BD1C6A8BF}">
      <dgm:prSet/>
      <dgm:spPr/>
      <dgm:t>
        <a:bodyPr/>
        <a:lstStyle/>
        <a:p>
          <a:endParaRPr lang="ru-RU"/>
        </a:p>
      </dgm:t>
    </dgm:pt>
    <dgm:pt modelId="{A143EEF6-0DC2-4A9C-9680-F863586E89C7}" type="sibTrans" cxnId="{81C01252-B13E-4612-B821-719BD1C6A8BF}">
      <dgm:prSet/>
      <dgm:spPr/>
      <dgm:t>
        <a:bodyPr/>
        <a:lstStyle/>
        <a:p>
          <a:endParaRPr lang="ru-RU"/>
        </a:p>
      </dgm:t>
    </dgm:pt>
    <dgm:pt modelId="{3E81F337-7C30-4CF9-B942-15DCA73BAF0A}">
      <dgm:prSet phldrT="[Текст]" custT="1"/>
      <dgm:spPr/>
      <dgm:t>
        <a:bodyPr/>
        <a:lstStyle/>
        <a:p>
          <a:r>
            <a:rPr lang="ru-RU" sz="2800" b="0" i="0" u="none" dirty="0" smtClean="0"/>
            <a:t>приказы Роструда</a:t>
          </a:r>
          <a:endParaRPr lang="ru-RU" sz="2800" dirty="0"/>
        </a:p>
      </dgm:t>
    </dgm:pt>
    <dgm:pt modelId="{F4FE87F7-2A62-4859-B22F-7AD26F3DA27A}" type="parTrans" cxnId="{B1CF017A-4E52-45CF-9294-9ED967E71150}">
      <dgm:prSet/>
      <dgm:spPr/>
      <dgm:t>
        <a:bodyPr/>
        <a:lstStyle/>
        <a:p>
          <a:endParaRPr lang="ru-RU"/>
        </a:p>
      </dgm:t>
    </dgm:pt>
    <dgm:pt modelId="{A53D8B9F-D20C-4C57-805D-E69E27F9E573}" type="sibTrans" cxnId="{B1CF017A-4E52-45CF-9294-9ED967E71150}">
      <dgm:prSet/>
      <dgm:spPr/>
      <dgm:t>
        <a:bodyPr/>
        <a:lstStyle/>
        <a:p>
          <a:endParaRPr lang="ru-RU"/>
        </a:p>
      </dgm:t>
    </dgm:pt>
    <dgm:pt modelId="{76A1679A-7AB8-40A6-8952-C6A9D675E096}">
      <dgm:prSet phldrT="[Текст]" custT="1"/>
      <dgm:spPr/>
      <dgm:t>
        <a:bodyPr/>
        <a:lstStyle/>
        <a:p>
          <a:r>
            <a:rPr lang="ru-RU" sz="2800" dirty="0" smtClean="0"/>
            <a:t>приказы руководителя государственной инспекции в соответствии с требованиями прокуратуры</a:t>
          </a:r>
          <a:endParaRPr lang="ru-RU" sz="2800" dirty="0"/>
        </a:p>
      </dgm:t>
    </dgm:pt>
    <dgm:pt modelId="{505E79FD-3AEA-4026-91BB-7675D2293CDB}" type="parTrans" cxnId="{903BC9B9-0D0C-4612-961B-0FD3F5BD697B}">
      <dgm:prSet/>
      <dgm:spPr/>
      <dgm:t>
        <a:bodyPr/>
        <a:lstStyle/>
        <a:p>
          <a:endParaRPr lang="ru-RU"/>
        </a:p>
      </dgm:t>
    </dgm:pt>
    <dgm:pt modelId="{9064A5F6-0F82-49CD-B910-D0176FD749D9}" type="sibTrans" cxnId="{903BC9B9-0D0C-4612-961B-0FD3F5BD697B}">
      <dgm:prSet/>
      <dgm:spPr/>
      <dgm:t>
        <a:bodyPr/>
        <a:lstStyle/>
        <a:p>
          <a:endParaRPr lang="ru-RU"/>
        </a:p>
      </dgm:t>
    </dgm:pt>
    <dgm:pt modelId="{6169582E-3863-404A-B803-28A0C59C8C7A}" type="pres">
      <dgm:prSet presAssocID="{522B4F66-8A5F-4780-B17E-0416A4B27104}" presName="Name0" presStyleCnt="0">
        <dgm:presLayoutVars>
          <dgm:chMax val="7"/>
          <dgm:chPref val="7"/>
          <dgm:dir/>
        </dgm:presLayoutVars>
      </dgm:prSet>
      <dgm:spPr/>
      <dgm:t>
        <a:bodyPr/>
        <a:lstStyle/>
        <a:p>
          <a:endParaRPr lang="ru-RU"/>
        </a:p>
      </dgm:t>
    </dgm:pt>
    <dgm:pt modelId="{2B7276DA-E8BB-485B-99B2-7307E4A81E8C}" type="pres">
      <dgm:prSet presAssocID="{522B4F66-8A5F-4780-B17E-0416A4B27104}" presName="Name1" presStyleCnt="0"/>
      <dgm:spPr/>
    </dgm:pt>
    <dgm:pt modelId="{BEB308F2-9602-4F65-A6DA-0E85F987D5E2}" type="pres">
      <dgm:prSet presAssocID="{522B4F66-8A5F-4780-B17E-0416A4B27104}" presName="cycle" presStyleCnt="0"/>
      <dgm:spPr/>
    </dgm:pt>
    <dgm:pt modelId="{2F4CC733-4988-4F33-A1DE-F3C2D5B8A177}" type="pres">
      <dgm:prSet presAssocID="{522B4F66-8A5F-4780-B17E-0416A4B27104}" presName="srcNode" presStyleLbl="node1" presStyleIdx="0" presStyleCnt="5"/>
      <dgm:spPr/>
    </dgm:pt>
    <dgm:pt modelId="{80761CE0-AB8C-4EE2-9502-82A5AAE1929C}" type="pres">
      <dgm:prSet presAssocID="{522B4F66-8A5F-4780-B17E-0416A4B27104}" presName="conn" presStyleLbl="parChTrans1D2" presStyleIdx="0" presStyleCnt="1"/>
      <dgm:spPr/>
      <dgm:t>
        <a:bodyPr/>
        <a:lstStyle/>
        <a:p>
          <a:endParaRPr lang="ru-RU"/>
        </a:p>
      </dgm:t>
    </dgm:pt>
    <dgm:pt modelId="{4515742B-2CD4-43E7-956F-F7D5F6C565FA}" type="pres">
      <dgm:prSet presAssocID="{522B4F66-8A5F-4780-B17E-0416A4B27104}" presName="extraNode" presStyleLbl="node1" presStyleIdx="0" presStyleCnt="5"/>
      <dgm:spPr/>
    </dgm:pt>
    <dgm:pt modelId="{5880E39D-9485-4AFA-86A1-A8EA6DB7242B}" type="pres">
      <dgm:prSet presAssocID="{522B4F66-8A5F-4780-B17E-0416A4B27104}" presName="dstNode" presStyleLbl="node1" presStyleIdx="0" presStyleCnt="5"/>
      <dgm:spPr/>
    </dgm:pt>
    <dgm:pt modelId="{E855E789-240E-4F0F-9C34-32D23FB4EE94}" type="pres">
      <dgm:prSet presAssocID="{1AE047AC-59A0-4947-8619-0B659E3D9D80}" presName="text_1" presStyleLbl="node1" presStyleIdx="0" presStyleCnt="5" custScaleY="133290">
        <dgm:presLayoutVars>
          <dgm:bulletEnabled val="1"/>
        </dgm:presLayoutVars>
      </dgm:prSet>
      <dgm:spPr/>
      <dgm:t>
        <a:bodyPr/>
        <a:lstStyle/>
        <a:p>
          <a:endParaRPr lang="ru-RU"/>
        </a:p>
      </dgm:t>
    </dgm:pt>
    <dgm:pt modelId="{70017550-9C9C-4B48-942B-7628B81AEFB3}" type="pres">
      <dgm:prSet presAssocID="{1AE047AC-59A0-4947-8619-0B659E3D9D80}" presName="accent_1" presStyleCnt="0"/>
      <dgm:spPr/>
    </dgm:pt>
    <dgm:pt modelId="{B765C7BA-F3C7-4201-BDF1-917DF3819F7C}" type="pres">
      <dgm:prSet presAssocID="{1AE047AC-59A0-4947-8619-0B659E3D9D80}" presName="accentRepeatNode" presStyleLbl="solidFgAcc1" presStyleIdx="0" presStyleCnt="5"/>
      <dgm:spPr/>
    </dgm:pt>
    <dgm:pt modelId="{F3715E39-0916-46B4-B13C-8D77ED5C8645}" type="pres">
      <dgm:prSet presAssocID="{BFB5DA32-8357-4AFF-96DA-BF0C084A0EBE}" presName="text_2" presStyleLbl="node1" presStyleIdx="1" presStyleCnt="5" custScaleY="159467" custLinFactNeighborX="-710" custLinFactNeighborY="16073">
        <dgm:presLayoutVars>
          <dgm:bulletEnabled val="1"/>
        </dgm:presLayoutVars>
      </dgm:prSet>
      <dgm:spPr/>
      <dgm:t>
        <a:bodyPr/>
        <a:lstStyle/>
        <a:p>
          <a:endParaRPr lang="ru-RU"/>
        </a:p>
      </dgm:t>
    </dgm:pt>
    <dgm:pt modelId="{619396E6-6FCB-4471-A0B4-9F16B02B2EDA}" type="pres">
      <dgm:prSet presAssocID="{BFB5DA32-8357-4AFF-96DA-BF0C084A0EBE}" presName="accent_2" presStyleCnt="0"/>
      <dgm:spPr/>
    </dgm:pt>
    <dgm:pt modelId="{945A911F-6CF6-41F1-AA1C-015675CED581}" type="pres">
      <dgm:prSet presAssocID="{BFB5DA32-8357-4AFF-96DA-BF0C084A0EBE}" presName="accentRepeatNode" presStyleLbl="solidFgAcc1" presStyleIdx="1" presStyleCnt="5" custLinFactNeighborX="-13705" custLinFactNeighborY="7957"/>
      <dgm:spPr/>
    </dgm:pt>
    <dgm:pt modelId="{5B0C31D3-613B-4EB3-8662-793F60F8EC88}" type="pres">
      <dgm:prSet presAssocID="{3D71BBBE-4C40-4A68-9D3B-945011F35AD7}" presName="text_3" presStyleLbl="node1" presStyleIdx="2" presStyleCnt="5" custLinFactNeighborX="288" custLinFactNeighborY="14108">
        <dgm:presLayoutVars>
          <dgm:bulletEnabled val="1"/>
        </dgm:presLayoutVars>
      </dgm:prSet>
      <dgm:spPr/>
      <dgm:t>
        <a:bodyPr/>
        <a:lstStyle/>
        <a:p>
          <a:endParaRPr lang="ru-RU"/>
        </a:p>
      </dgm:t>
    </dgm:pt>
    <dgm:pt modelId="{C6F5B52D-7438-4CE4-AF80-246D220EE716}" type="pres">
      <dgm:prSet presAssocID="{3D71BBBE-4C40-4A68-9D3B-945011F35AD7}" presName="accent_3" presStyleCnt="0"/>
      <dgm:spPr/>
    </dgm:pt>
    <dgm:pt modelId="{ECB7DC37-0231-4448-B969-A493B8581649}" type="pres">
      <dgm:prSet presAssocID="{3D71BBBE-4C40-4A68-9D3B-945011F35AD7}" presName="accentRepeatNode" presStyleLbl="solidFgAcc1" presStyleIdx="2" presStyleCnt="5" custLinFactNeighborX="-23955" custLinFactNeighborY="12400"/>
      <dgm:spPr/>
    </dgm:pt>
    <dgm:pt modelId="{436F727B-F956-40ED-B4B1-322F70E475C1}" type="pres">
      <dgm:prSet presAssocID="{3E81F337-7C30-4CF9-B942-15DCA73BAF0A}" presName="text_4" presStyleLbl="node1" presStyleIdx="3" presStyleCnt="5" custLinFactNeighborX="1236" custLinFactNeighborY="-13661">
        <dgm:presLayoutVars>
          <dgm:bulletEnabled val="1"/>
        </dgm:presLayoutVars>
      </dgm:prSet>
      <dgm:spPr/>
      <dgm:t>
        <a:bodyPr/>
        <a:lstStyle/>
        <a:p>
          <a:endParaRPr lang="ru-RU"/>
        </a:p>
      </dgm:t>
    </dgm:pt>
    <dgm:pt modelId="{8A81E6CC-8A57-48B0-BA15-6EAD55AAF0B7}" type="pres">
      <dgm:prSet presAssocID="{3E81F337-7C30-4CF9-B942-15DCA73BAF0A}" presName="accent_4" presStyleCnt="0"/>
      <dgm:spPr/>
    </dgm:pt>
    <dgm:pt modelId="{7A912CE6-A1E3-4788-A09B-0F4621D0352C}" type="pres">
      <dgm:prSet presAssocID="{3E81F337-7C30-4CF9-B942-15DCA73BAF0A}" presName="accentRepeatNode" presStyleLbl="solidFgAcc1" presStyleIdx="3" presStyleCnt="5" custLinFactNeighborX="-18684" custLinFactNeighborY="-929"/>
      <dgm:spPr/>
    </dgm:pt>
    <dgm:pt modelId="{1490BB95-CAA7-4BBE-8421-21A081381D88}" type="pres">
      <dgm:prSet presAssocID="{76A1679A-7AB8-40A6-8952-C6A9D675E096}" presName="text_5" presStyleLbl="node1" presStyleIdx="4" presStyleCnt="5" custScaleY="186260" custLinFactNeighborX="1577" custLinFactNeighborY="9389">
        <dgm:presLayoutVars>
          <dgm:bulletEnabled val="1"/>
        </dgm:presLayoutVars>
      </dgm:prSet>
      <dgm:spPr/>
      <dgm:t>
        <a:bodyPr/>
        <a:lstStyle/>
        <a:p>
          <a:endParaRPr lang="ru-RU"/>
        </a:p>
      </dgm:t>
    </dgm:pt>
    <dgm:pt modelId="{FA0962DB-0381-4F2C-8C60-EB47EED8CE96}" type="pres">
      <dgm:prSet presAssocID="{76A1679A-7AB8-40A6-8952-C6A9D675E096}" presName="accent_5" presStyleCnt="0"/>
      <dgm:spPr/>
    </dgm:pt>
    <dgm:pt modelId="{E026408A-26F3-4A9A-8E6F-AA0811804AA8}" type="pres">
      <dgm:prSet presAssocID="{76A1679A-7AB8-40A6-8952-C6A9D675E096}" presName="accentRepeatNode" presStyleLbl="solidFgAcc1" presStyleIdx="4" presStyleCnt="5" custLinFactNeighborX="3098" custLinFactNeighborY="-3316"/>
      <dgm:spPr/>
    </dgm:pt>
  </dgm:ptLst>
  <dgm:cxnLst>
    <dgm:cxn modelId="{3D5FB98B-EF36-4490-B465-D4424E6D900C}" type="presOf" srcId="{3D71BBBE-4C40-4A68-9D3B-945011F35AD7}" destId="{5B0C31D3-613B-4EB3-8662-793F60F8EC88}" srcOrd="0" destOrd="0" presId="urn:microsoft.com/office/officeart/2008/layout/VerticalCurvedList"/>
    <dgm:cxn modelId="{81C01252-B13E-4612-B821-719BD1C6A8BF}" srcId="{522B4F66-8A5F-4780-B17E-0416A4B27104}" destId="{BFB5DA32-8357-4AFF-96DA-BF0C084A0EBE}" srcOrd="1" destOrd="0" parTransId="{DD119A48-A196-4425-95DF-E3F38306E6BA}" sibTransId="{A143EEF6-0DC2-4A9C-9680-F863586E89C7}"/>
    <dgm:cxn modelId="{D7A92314-0ECE-4CC3-93AD-086DFAE36C8E}" type="presOf" srcId="{522B4F66-8A5F-4780-B17E-0416A4B27104}" destId="{6169582E-3863-404A-B803-28A0C59C8C7A}" srcOrd="0" destOrd="0" presId="urn:microsoft.com/office/officeart/2008/layout/VerticalCurvedList"/>
    <dgm:cxn modelId="{B1CF017A-4E52-45CF-9294-9ED967E71150}" srcId="{522B4F66-8A5F-4780-B17E-0416A4B27104}" destId="{3E81F337-7C30-4CF9-B942-15DCA73BAF0A}" srcOrd="3" destOrd="0" parTransId="{F4FE87F7-2A62-4859-B22F-7AD26F3DA27A}" sibTransId="{A53D8B9F-D20C-4C57-805D-E69E27F9E573}"/>
    <dgm:cxn modelId="{3766481B-ECB7-420B-A49B-7A8335AFE96E}" srcId="{522B4F66-8A5F-4780-B17E-0416A4B27104}" destId="{3D71BBBE-4C40-4A68-9D3B-945011F35AD7}" srcOrd="2" destOrd="0" parTransId="{028E993D-0BFA-4FA7-84C6-6A18DFFD6F86}" sibTransId="{194E7994-35AF-4042-AE3D-D1937BA9DE03}"/>
    <dgm:cxn modelId="{065CEA48-3ED3-4D6F-AFF5-8BFA1F85EE0C}" type="presOf" srcId="{76A1679A-7AB8-40A6-8952-C6A9D675E096}" destId="{1490BB95-CAA7-4BBE-8421-21A081381D88}" srcOrd="0" destOrd="0" presId="urn:microsoft.com/office/officeart/2008/layout/VerticalCurvedList"/>
    <dgm:cxn modelId="{B3BCD9AF-4C53-4881-A3D1-E101A1EC510E}" srcId="{522B4F66-8A5F-4780-B17E-0416A4B27104}" destId="{1AE047AC-59A0-4947-8619-0B659E3D9D80}" srcOrd="0" destOrd="0" parTransId="{A9252C0F-A85F-4296-823F-3F19F2940367}" sibTransId="{42644425-0A90-45DB-A4C7-B5E57E66418D}"/>
    <dgm:cxn modelId="{903BC9B9-0D0C-4612-961B-0FD3F5BD697B}" srcId="{522B4F66-8A5F-4780-B17E-0416A4B27104}" destId="{76A1679A-7AB8-40A6-8952-C6A9D675E096}" srcOrd="4" destOrd="0" parTransId="{505E79FD-3AEA-4026-91BB-7675D2293CDB}" sibTransId="{9064A5F6-0F82-49CD-B910-D0176FD749D9}"/>
    <dgm:cxn modelId="{150D32E7-402E-4825-9B96-97C1FC6AFF30}" type="presOf" srcId="{BFB5DA32-8357-4AFF-96DA-BF0C084A0EBE}" destId="{F3715E39-0916-46B4-B13C-8D77ED5C8645}" srcOrd="0" destOrd="0" presId="urn:microsoft.com/office/officeart/2008/layout/VerticalCurvedList"/>
    <dgm:cxn modelId="{04CB7420-AB7C-45DF-BD6F-5831AA5B93FA}" type="presOf" srcId="{1AE047AC-59A0-4947-8619-0B659E3D9D80}" destId="{E855E789-240E-4F0F-9C34-32D23FB4EE94}" srcOrd="0" destOrd="0" presId="urn:microsoft.com/office/officeart/2008/layout/VerticalCurvedList"/>
    <dgm:cxn modelId="{7AC62B73-51D2-4999-8606-FDAD1602C448}" type="presOf" srcId="{42644425-0A90-45DB-A4C7-B5E57E66418D}" destId="{80761CE0-AB8C-4EE2-9502-82A5AAE1929C}" srcOrd="0" destOrd="0" presId="urn:microsoft.com/office/officeart/2008/layout/VerticalCurvedList"/>
    <dgm:cxn modelId="{806E7558-19CE-4F2F-B6F2-B93C0CECD8C4}" type="presOf" srcId="{3E81F337-7C30-4CF9-B942-15DCA73BAF0A}" destId="{436F727B-F956-40ED-B4B1-322F70E475C1}" srcOrd="0" destOrd="0" presId="urn:microsoft.com/office/officeart/2008/layout/VerticalCurvedList"/>
    <dgm:cxn modelId="{33D39E51-15DE-46DF-AB6C-9C6D7BBDF188}" type="presParOf" srcId="{6169582E-3863-404A-B803-28A0C59C8C7A}" destId="{2B7276DA-E8BB-485B-99B2-7307E4A81E8C}" srcOrd="0" destOrd="0" presId="urn:microsoft.com/office/officeart/2008/layout/VerticalCurvedList"/>
    <dgm:cxn modelId="{8482B7B3-AFD8-41F3-A77B-2804E55E5823}" type="presParOf" srcId="{2B7276DA-E8BB-485B-99B2-7307E4A81E8C}" destId="{BEB308F2-9602-4F65-A6DA-0E85F987D5E2}" srcOrd="0" destOrd="0" presId="urn:microsoft.com/office/officeart/2008/layout/VerticalCurvedList"/>
    <dgm:cxn modelId="{4B23021B-1FD6-4390-BD07-9A1526806BBD}" type="presParOf" srcId="{BEB308F2-9602-4F65-A6DA-0E85F987D5E2}" destId="{2F4CC733-4988-4F33-A1DE-F3C2D5B8A177}" srcOrd="0" destOrd="0" presId="urn:microsoft.com/office/officeart/2008/layout/VerticalCurvedList"/>
    <dgm:cxn modelId="{BAEF872A-EFCC-4DFB-A4DA-8ABFA6E01E80}" type="presParOf" srcId="{BEB308F2-9602-4F65-A6DA-0E85F987D5E2}" destId="{80761CE0-AB8C-4EE2-9502-82A5AAE1929C}" srcOrd="1" destOrd="0" presId="urn:microsoft.com/office/officeart/2008/layout/VerticalCurvedList"/>
    <dgm:cxn modelId="{C2C3CA30-F533-4327-8EF2-67582FB3CA9E}" type="presParOf" srcId="{BEB308F2-9602-4F65-A6DA-0E85F987D5E2}" destId="{4515742B-2CD4-43E7-956F-F7D5F6C565FA}" srcOrd="2" destOrd="0" presId="urn:microsoft.com/office/officeart/2008/layout/VerticalCurvedList"/>
    <dgm:cxn modelId="{319DD2B8-87D4-4BD9-8478-C7BEC8CB2F85}" type="presParOf" srcId="{BEB308F2-9602-4F65-A6DA-0E85F987D5E2}" destId="{5880E39D-9485-4AFA-86A1-A8EA6DB7242B}" srcOrd="3" destOrd="0" presId="urn:microsoft.com/office/officeart/2008/layout/VerticalCurvedList"/>
    <dgm:cxn modelId="{34E46B3D-2C9B-4DBE-AF96-0604AD6B57D4}" type="presParOf" srcId="{2B7276DA-E8BB-485B-99B2-7307E4A81E8C}" destId="{E855E789-240E-4F0F-9C34-32D23FB4EE94}" srcOrd="1" destOrd="0" presId="urn:microsoft.com/office/officeart/2008/layout/VerticalCurvedList"/>
    <dgm:cxn modelId="{DD9DADC3-3E3F-45FD-A6E5-FF5792FDD633}" type="presParOf" srcId="{2B7276DA-E8BB-485B-99B2-7307E4A81E8C}" destId="{70017550-9C9C-4B48-942B-7628B81AEFB3}" srcOrd="2" destOrd="0" presId="urn:microsoft.com/office/officeart/2008/layout/VerticalCurvedList"/>
    <dgm:cxn modelId="{46EE3B26-1AA8-4828-8BDF-E7C18BC2365E}" type="presParOf" srcId="{70017550-9C9C-4B48-942B-7628B81AEFB3}" destId="{B765C7BA-F3C7-4201-BDF1-917DF3819F7C}" srcOrd="0" destOrd="0" presId="urn:microsoft.com/office/officeart/2008/layout/VerticalCurvedList"/>
    <dgm:cxn modelId="{75C1DA63-7ED5-4027-8ADA-577807DB2998}" type="presParOf" srcId="{2B7276DA-E8BB-485B-99B2-7307E4A81E8C}" destId="{F3715E39-0916-46B4-B13C-8D77ED5C8645}" srcOrd="3" destOrd="0" presId="urn:microsoft.com/office/officeart/2008/layout/VerticalCurvedList"/>
    <dgm:cxn modelId="{A3D55411-8781-418E-8E5E-CC6A0887EC3C}" type="presParOf" srcId="{2B7276DA-E8BB-485B-99B2-7307E4A81E8C}" destId="{619396E6-6FCB-4471-A0B4-9F16B02B2EDA}" srcOrd="4" destOrd="0" presId="urn:microsoft.com/office/officeart/2008/layout/VerticalCurvedList"/>
    <dgm:cxn modelId="{23931981-E811-40EE-99BB-EAACED5313C9}" type="presParOf" srcId="{619396E6-6FCB-4471-A0B4-9F16B02B2EDA}" destId="{945A911F-6CF6-41F1-AA1C-015675CED581}" srcOrd="0" destOrd="0" presId="urn:microsoft.com/office/officeart/2008/layout/VerticalCurvedList"/>
    <dgm:cxn modelId="{A98CBC70-AD6B-4D71-8A7B-1CEAB88543FD}" type="presParOf" srcId="{2B7276DA-E8BB-485B-99B2-7307E4A81E8C}" destId="{5B0C31D3-613B-4EB3-8662-793F60F8EC88}" srcOrd="5" destOrd="0" presId="urn:microsoft.com/office/officeart/2008/layout/VerticalCurvedList"/>
    <dgm:cxn modelId="{F46C46B5-D94F-426A-8BBE-59F86D58B038}" type="presParOf" srcId="{2B7276DA-E8BB-485B-99B2-7307E4A81E8C}" destId="{C6F5B52D-7438-4CE4-AF80-246D220EE716}" srcOrd="6" destOrd="0" presId="urn:microsoft.com/office/officeart/2008/layout/VerticalCurvedList"/>
    <dgm:cxn modelId="{824FFD6E-0696-4F38-9933-FE6982DC2E24}" type="presParOf" srcId="{C6F5B52D-7438-4CE4-AF80-246D220EE716}" destId="{ECB7DC37-0231-4448-B969-A493B8581649}" srcOrd="0" destOrd="0" presId="urn:microsoft.com/office/officeart/2008/layout/VerticalCurvedList"/>
    <dgm:cxn modelId="{9525E4DF-D9DC-4069-A36D-FAB04B8A8109}" type="presParOf" srcId="{2B7276DA-E8BB-485B-99B2-7307E4A81E8C}" destId="{436F727B-F956-40ED-B4B1-322F70E475C1}" srcOrd="7" destOrd="0" presId="urn:microsoft.com/office/officeart/2008/layout/VerticalCurvedList"/>
    <dgm:cxn modelId="{6438602B-E8B1-4045-AD10-23FDB04E467C}" type="presParOf" srcId="{2B7276DA-E8BB-485B-99B2-7307E4A81E8C}" destId="{8A81E6CC-8A57-48B0-BA15-6EAD55AAF0B7}" srcOrd="8" destOrd="0" presId="urn:microsoft.com/office/officeart/2008/layout/VerticalCurvedList"/>
    <dgm:cxn modelId="{BE2DE188-0644-483E-8940-AABD95DEB3F0}" type="presParOf" srcId="{8A81E6CC-8A57-48B0-BA15-6EAD55AAF0B7}" destId="{7A912CE6-A1E3-4788-A09B-0F4621D0352C}" srcOrd="0" destOrd="0" presId="urn:microsoft.com/office/officeart/2008/layout/VerticalCurvedList"/>
    <dgm:cxn modelId="{171B8625-4D9A-438A-A47E-FA70C273E784}" type="presParOf" srcId="{2B7276DA-E8BB-485B-99B2-7307E4A81E8C}" destId="{1490BB95-CAA7-4BBE-8421-21A081381D88}" srcOrd="9" destOrd="0" presId="urn:microsoft.com/office/officeart/2008/layout/VerticalCurvedList"/>
    <dgm:cxn modelId="{85F9E168-22D5-4948-8BB1-A45E59384DBC}" type="presParOf" srcId="{2B7276DA-E8BB-485B-99B2-7307E4A81E8C}" destId="{FA0962DB-0381-4F2C-8C60-EB47EED8CE96}" srcOrd="10" destOrd="0" presId="urn:microsoft.com/office/officeart/2008/layout/VerticalCurvedList"/>
    <dgm:cxn modelId="{5BD8AB72-69AA-4782-AFC5-568A55C2E14A}" type="presParOf" srcId="{FA0962DB-0381-4F2C-8C60-EB47EED8CE96}" destId="{E026408A-26F3-4A9A-8E6F-AA0811804AA8}"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8781EC-1DA8-4A63-949F-A553611C4C2E}" type="doc">
      <dgm:prSet loTypeId="urn:diagrams.loki3.com/TabbedArc+Icon" loCatId="relationship" qsTypeId="urn:microsoft.com/office/officeart/2005/8/quickstyle/simple1" qsCatId="simple" csTypeId="urn:microsoft.com/office/officeart/2005/8/colors/colorful5" csCatId="colorful" phldr="1"/>
      <dgm:spPr/>
    </dgm:pt>
    <dgm:pt modelId="{2AA79DFC-5027-4B83-9429-9B6BED9F9AFA}">
      <dgm:prSet phldrT="[Текст]" custT="1"/>
      <dgm:spPr/>
      <dgm:t>
        <a:bodyPr/>
        <a:lstStyle/>
        <a:p>
          <a:r>
            <a:rPr lang="ru-RU" sz="3600" b="1" dirty="0" smtClean="0"/>
            <a:t> охране труда - </a:t>
          </a:r>
          <a:r>
            <a:rPr lang="ru-RU" sz="3600" b="1" dirty="0" smtClean="0">
              <a:solidFill>
                <a:srgbClr val="C00000"/>
              </a:solidFill>
            </a:rPr>
            <a:t>139</a:t>
          </a:r>
          <a:endParaRPr lang="ru-RU" sz="3600" b="1" dirty="0">
            <a:solidFill>
              <a:srgbClr val="C00000"/>
            </a:solidFill>
          </a:endParaRPr>
        </a:p>
      </dgm:t>
    </dgm:pt>
    <dgm:pt modelId="{085A4853-46BE-4196-BCD3-91A081BFCD8F}" type="parTrans" cxnId="{D00201DA-35D2-45BC-AFE3-6D6F42BC17A4}">
      <dgm:prSet/>
      <dgm:spPr/>
      <dgm:t>
        <a:bodyPr/>
        <a:lstStyle/>
        <a:p>
          <a:endParaRPr lang="ru-RU"/>
        </a:p>
      </dgm:t>
    </dgm:pt>
    <dgm:pt modelId="{97D0F3F1-8579-4A18-ADEF-CD637542F827}" type="sibTrans" cxnId="{D00201DA-35D2-45BC-AFE3-6D6F42BC17A4}">
      <dgm:prSet/>
      <dgm:spPr/>
      <dgm:t>
        <a:bodyPr/>
        <a:lstStyle/>
        <a:p>
          <a:endParaRPr lang="ru-RU"/>
        </a:p>
      </dgm:t>
    </dgm:pt>
    <dgm:pt modelId="{FE297A94-60D9-4109-BE46-61C552FE82AB}">
      <dgm:prSet phldrT="[Текст]" custT="1"/>
      <dgm:spPr/>
      <dgm:t>
        <a:bodyPr/>
        <a:lstStyle/>
        <a:p>
          <a:pPr>
            <a:lnSpc>
              <a:spcPct val="100000"/>
            </a:lnSpc>
            <a:spcAft>
              <a:spcPts val="0"/>
            </a:spcAft>
          </a:pPr>
          <a:r>
            <a:rPr lang="ru-RU" sz="3600" b="1" dirty="0" smtClean="0"/>
            <a:t>оплате труда - </a:t>
          </a:r>
          <a:r>
            <a:rPr lang="ru-RU" sz="3600" b="1" dirty="0" smtClean="0">
              <a:solidFill>
                <a:srgbClr val="C00000"/>
              </a:solidFill>
            </a:rPr>
            <a:t>11</a:t>
          </a:r>
        </a:p>
        <a:p>
          <a:pPr>
            <a:lnSpc>
              <a:spcPct val="100000"/>
            </a:lnSpc>
            <a:spcAft>
              <a:spcPts val="0"/>
            </a:spcAft>
          </a:pPr>
          <a:r>
            <a:rPr lang="ru-RU" sz="3600" dirty="0" smtClean="0"/>
            <a:t> </a:t>
          </a:r>
          <a:endParaRPr lang="ru-RU" sz="4600" dirty="0"/>
        </a:p>
      </dgm:t>
    </dgm:pt>
    <dgm:pt modelId="{C528DABA-098F-445F-AF0E-A4E9BCABCF76}" type="parTrans" cxnId="{EA61DD94-FFF1-44E4-8E26-8660961B1D5C}">
      <dgm:prSet/>
      <dgm:spPr/>
      <dgm:t>
        <a:bodyPr/>
        <a:lstStyle/>
        <a:p>
          <a:endParaRPr lang="ru-RU"/>
        </a:p>
      </dgm:t>
    </dgm:pt>
    <dgm:pt modelId="{891D4638-F277-46BD-AE32-10489B1A88ED}" type="sibTrans" cxnId="{EA61DD94-FFF1-44E4-8E26-8660961B1D5C}">
      <dgm:prSet/>
      <dgm:spPr/>
      <dgm:t>
        <a:bodyPr/>
        <a:lstStyle/>
        <a:p>
          <a:endParaRPr lang="ru-RU"/>
        </a:p>
      </dgm:t>
    </dgm:pt>
    <dgm:pt modelId="{CD69E9FB-F1DB-435E-B512-7466B98BBDE5}">
      <dgm:prSet phldrT="[Текст]"/>
      <dgm:spPr/>
      <dgm:t>
        <a:bodyPr/>
        <a:lstStyle/>
        <a:p>
          <a:r>
            <a:rPr lang="ru-RU" b="1" dirty="0" smtClean="0"/>
            <a:t>другим вопросам - </a:t>
          </a:r>
          <a:r>
            <a:rPr lang="ru-RU" b="1" dirty="0" smtClean="0">
              <a:solidFill>
                <a:srgbClr val="C00000"/>
              </a:solidFill>
            </a:rPr>
            <a:t>339</a:t>
          </a:r>
          <a:endParaRPr lang="ru-RU" b="1" dirty="0">
            <a:solidFill>
              <a:srgbClr val="C00000"/>
            </a:solidFill>
          </a:endParaRPr>
        </a:p>
      </dgm:t>
    </dgm:pt>
    <dgm:pt modelId="{59A47A8E-3A44-42B2-BF6E-4146D9B13998}" type="parTrans" cxnId="{B799F6BC-DF0F-477C-8B3A-F8DC0A9CAE79}">
      <dgm:prSet/>
      <dgm:spPr/>
      <dgm:t>
        <a:bodyPr/>
        <a:lstStyle/>
        <a:p>
          <a:endParaRPr lang="ru-RU"/>
        </a:p>
      </dgm:t>
    </dgm:pt>
    <dgm:pt modelId="{FF3EC631-448A-4E82-AD8C-4672E456142D}" type="sibTrans" cxnId="{B799F6BC-DF0F-477C-8B3A-F8DC0A9CAE79}">
      <dgm:prSet/>
      <dgm:spPr/>
      <dgm:t>
        <a:bodyPr/>
        <a:lstStyle/>
        <a:p>
          <a:endParaRPr lang="ru-RU"/>
        </a:p>
      </dgm:t>
    </dgm:pt>
    <dgm:pt modelId="{D829174A-74CD-41B7-9D87-B881B4F58927}" type="pres">
      <dgm:prSet presAssocID="{0F8781EC-1DA8-4A63-949F-A553611C4C2E}" presName="Name0" presStyleCnt="0">
        <dgm:presLayoutVars>
          <dgm:dir/>
          <dgm:resizeHandles val="exact"/>
        </dgm:presLayoutVars>
      </dgm:prSet>
      <dgm:spPr/>
    </dgm:pt>
    <dgm:pt modelId="{FE9ADA31-0907-43AE-8A38-5182A02C929B}" type="pres">
      <dgm:prSet presAssocID="{2AA79DFC-5027-4B83-9429-9B6BED9F9AFA}" presName="twoplus" presStyleLbl="node1" presStyleIdx="0" presStyleCnt="3" custAng="2400000" custScaleX="109013" custRadScaleRad="90183" custRadScaleInc="30829">
        <dgm:presLayoutVars>
          <dgm:bulletEnabled val="1"/>
        </dgm:presLayoutVars>
      </dgm:prSet>
      <dgm:spPr/>
      <dgm:t>
        <a:bodyPr/>
        <a:lstStyle/>
        <a:p>
          <a:endParaRPr lang="ru-RU"/>
        </a:p>
      </dgm:t>
    </dgm:pt>
    <dgm:pt modelId="{B26EEC31-E86C-4A82-8B4C-8941ACF39CC2}" type="pres">
      <dgm:prSet presAssocID="{FE297A94-60D9-4109-BE46-61C552FE82AB}" presName="twoplus" presStyleLbl="node1" presStyleIdx="1" presStyleCnt="3" custScaleX="95069" custScaleY="119438" custRadScaleRad="129507" custRadScaleInc="-23989">
        <dgm:presLayoutVars>
          <dgm:bulletEnabled val="1"/>
        </dgm:presLayoutVars>
      </dgm:prSet>
      <dgm:spPr/>
      <dgm:t>
        <a:bodyPr/>
        <a:lstStyle/>
        <a:p>
          <a:endParaRPr lang="ru-RU"/>
        </a:p>
      </dgm:t>
    </dgm:pt>
    <dgm:pt modelId="{01E30D37-10EB-4155-A9DC-07E64F9D67B7}" type="pres">
      <dgm:prSet presAssocID="{CD69E9FB-F1DB-435E-B512-7466B98BBDE5}" presName="twoplus" presStyleLbl="node1" presStyleIdx="2" presStyleCnt="3" custAng="19200000" custScaleX="121273" custRadScaleRad="88782" custRadScaleInc="1118">
        <dgm:presLayoutVars>
          <dgm:bulletEnabled val="1"/>
        </dgm:presLayoutVars>
      </dgm:prSet>
      <dgm:spPr/>
      <dgm:t>
        <a:bodyPr/>
        <a:lstStyle/>
        <a:p>
          <a:endParaRPr lang="ru-RU"/>
        </a:p>
      </dgm:t>
    </dgm:pt>
  </dgm:ptLst>
  <dgm:cxnLst>
    <dgm:cxn modelId="{C97405A4-E4D7-4494-9A75-CBDD7C330B28}" type="presOf" srcId="{0F8781EC-1DA8-4A63-949F-A553611C4C2E}" destId="{D829174A-74CD-41B7-9D87-B881B4F58927}" srcOrd="0" destOrd="0" presId="urn:diagrams.loki3.com/TabbedArc+Icon"/>
    <dgm:cxn modelId="{D00201DA-35D2-45BC-AFE3-6D6F42BC17A4}" srcId="{0F8781EC-1DA8-4A63-949F-A553611C4C2E}" destId="{2AA79DFC-5027-4B83-9429-9B6BED9F9AFA}" srcOrd="0" destOrd="0" parTransId="{085A4853-46BE-4196-BCD3-91A081BFCD8F}" sibTransId="{97D0F3F1-8579-4A18-ADEF-CD637542F827}"/>
    <dgm:cxn modelId="{4D761A53-5482-44C9-8C19-34BA3EA4E15A}" type="presOf" srcId="{FE297A94-60D9-4109-BE46-61C552FE82AB}" destId="{B26EEC31-E86C-4A82-8B4C-8941ACF39CC2}" srcOrd="0" destOrd="0" presId="urn:diagrams.loki3.com/TabbedArc+Icon"/>
    <dgm:cxn modelId="{CDD7B227-0C03-49C8-B9E1-4748F5A87138}" type="presOf" srcId="{2AA79DFC-5027-4B83-9429-9B6BED9F9AFA}" destId="{FE9ADA31-0907-43AE-8A38-5182A02C929B}" srcOrd="0" destOrd="0" presId="urn:diagrams.loki3.com/TabbedArc+Icon"/>
    <dgm:cxn modelId="{5E374123-0202-4326-8D58-4F76EB995324}" type="presOf" srcId="{CD69E9FB-F1DB-435E-B512-7466B98BBDE5}" destId="{01E30D37-10EB-4155-A9DC-07E64F9D67B7}" srcOrd="0" destOrd="0" presId="urn:diagrams.loki3.com/TabbedArc+Icon"/>
    <dgm:cxn modelId="{EA61DD94-FFF1-44E4-8E26-8660961B1D5C}" srcId="{0F8781EC-1DA8-4A63-949F-A553611C4C2E}" destId="{FE297A94-60D9-4109-BE46-61C552FE82AB}" srcOrd="1" destOrd="0" parTransId="{C528DABA-098F-445F-AF0E-A4E9BCABCF76}" sibTransId="{891D4638-F277-46BD-AE32-10489B1A88ED}"/>
    <dgm:cxn modelId="{B799F6BC-DF0F-477C-8B3A-F8DC0A9CAE79}" srcId="{0F8781EC-1DA8-4A63-949F-A553611C4C2E}" destId="{CD69E9FB-F1DB-435E-B512-7466B98BBDE5}" srcOrd="2" destOrd="0" parTransId="{59A47A8E-3A44-42B2-BF6E-4146D9B13998}" sibTransId="{FF3EC631-448A-4E82-AD8C-4672E456142D}"/>
    <dgm:cxn modelId="{2A6087D1-4235-4154-AA39-0C61CC2FF8D1}" type="presParOf" srcId="{D829174A-74CD-41B7-9D87-B881B4F58927}" destId="{FE9ADA31-0907-43AE-8A38-5182A02C929B}" srcOrd="0" destOrd="0" presId="urn:diagrams.loki3.com/TabbedArc+Icon"/>
    <dgm:cxn modelId="{2876D317-DFD0-4D4B-B2E8-B62861F63184}" type="presParOf" srcId="{D829174A-74CD-41B7-9D87-B881B4F58927}" destId="{B26EEC31-E86C-4A82-8B4C-8941ACF39CC2}" srcOrd="1" destOrd="0" presId="urn:diagrams.loki3.com/TabbedArc+Icon"/>
    <dgm:cxn modelId="{7006C0E9-1F04-4028-8DD4-FA9DEEBAF60B}" type="presParOf" srcId="{D829174A-74CD-41B7-9D87-B881B4F58927}" destId="{01E30D37-10EB-4155-A9DC-07E64F9D67B7}" srcOrd="2" destOrd="0" presId="urn:diagrams.loki3.com/TabbedArc+Icon"/>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BB5DBB-339F-4AFB-A4B8-FDCA7CFABD1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56069360-9234-4457-A3BE-721B20E22C6A}">
      <dgm:prSet phldrT="[Текст]"/>
      <dgm:spPr/>
      <dgm:t>
        <a:bodyPr/>
        <a:lstStyle/>
        <a:p>
          <a:r>
            <a:rPr lang="ru-RU" dirty="0" smtClean="0"/>
            <a:t>Образование</a:t>
          </a:r>
          <a:endParaRPr lang="ru-RU" dirty="0"/>
        </a:p>
      </dgm:t>
    </dgm:pt>
    <dgm:pt modelId="{C6F46D8A-08E6-4C5A-BBC4-4AD2A4B6FAB6}" type="parTrans" cxnId="{64E00622-FDB1-4F23-8C2A-63AE11894717}">
      <dgm:prSet/>
      <dgm:spPr/>
      <dgm:t>
        <a:bodyPr/>
        <a:lstStyle/>
        <a:p>
          <a:endParaRPr lang="ru-RU"/>
        </a:p>
      </dgm:t>
    </dgm:pt>
    <dgm:pt modelId="{3B2D0C9C-8DDA-4E0B-891A-5157C8A14EEB}" type="sibTrans" cxnId="{64E00622-FDB1-4F23-8C2A-63AE11894717}">
      <dgm:prSet/>
      <dgm:spPr/>
      <dgm:t>
        <a:bodyPr/>
        <a:lstStyle/>
        <a:p>
          <a:endParaRPr lang="ru-RU"/>
        </a:p>
      </dgm:t>
    </dgm:pt>
    <dgm:pt modelId="{6D2BA1F1-797D-4822-902B-A1B612FF0DB9}">
      <dgm:prSet phldrT="[Текст]"/>
      <dgm:spPr/>
      <dgm:t>
        <a:bodyPr/>
        <a:lstStyle/>
        <a:p>
          <a:r>
            <a:rPr lang="ru-RU" dirty="0" smtClean="0"/>
            <a:t>Торговля, ремонт автотранспортных ср-в…</a:t>
          </a:r>
          <a:endParaRPr lang="ru-RU" dirty="0"/>
        </a:p>
      </dgm:t>
    </dgm:pt>
    <dgm:pt modelId="{C5F351F7-2DA5-45C1-A109-6583BBAA9304}" type="parTrans" cxnId="{88CF51F9-1EB7-4077-803F-54864D7F6745}">
      <dgm:prSet/>
      <dgm:spPr/>
      <dgm:t>
        <a:bodyPr/>
        <a:lstStyle/>
        <a:p>
          <a:endParaRPr lang="ru-RU"/>
        </a:p>
      </dgm:t>
    </dgm:pt>
    <dgm:pt modelId="{82341799-3D14-43D0-BB90-1709781150C8}" type="sibTrans" cxnId="{88CF51F9-1EB7-4077-803F-54864D7F6745}">
      <dgm:prSet/>
      <dgm:spPr/>
      <dgm:t>
        <a:bodyPr/>
        <a:lstStyle/>
        <a:p>
          <a:endParaRPr lang="ru-RU"/>
        </a:p>
      </dgm:t>
    </dgm:pt>
    <dgm:pt modelId="{F8BA6A7F-2E9F-4338-BC46-0FA9DC940972}">
      <dgm:prSet phldrT="[Текст]"/>
      <dgm:spPr/>
      <dgm:t>
        <a:bodyPr/>
        <a:lstStyle/>
        <a:p>
          <a:r>
            <a:rPr lang="ru-RU" dirty="0" smtClean="0"/>
            <a:t>Здравоохранения и социальные услуги</a:t>
          </a:r>
          <a:endParaRPr lang="ru-RU" dirty="0"/>
        </a:p>
      </dgm:t>
    </dgm:pt>
    <dgm:pt modelId="{B6C335A1-C5FA-463E-BB9B-4F4AAC9B5AC5}" type="parTrans" cxnId="{6832B164-65F4-43A9-8D11-CA4635967C61}">
      <dgm:prSet/>
      <dgm:spPr/>
      <dgm:t>
        <a:bodyPr/>
        <a:lstStyle/>
        <a:p>
          <a:endParaRPr lang="ru-RU"/>
        </a:p>
      </dgm:t>
    </dgm:pt>
    <dgm:pt modelId="{69EB7F1F-81CE-49E7-9D99-BA16B375B21C}" type="sibTrans" cxnId="{6832B164-65F4-43A9-8D11-CA4635967C61}">
      <dgm:prSet/>
      <dgm:spPr/>
      <dgm:t>
        <a:bodyPr/>
        <a:lstStyle/>
        <a:p>
          <a:endParaRPr lang="ru-RU"/>
        </a:p>
      </dgm:t>
    </dgm:pt>
    <dgm:pt modelId="{B18976ED-BD0D-4841-A679-94704FE5FD6A}">
      <dgm:prSet phldrT="[Текст]"/>
      <dgm:spPr/>
      <dgm:t>
        <a:bodyPr/>
        <a:lstStyle/>
        <a:p>
          <a:r>
            <a:rPr lang="ru-RU" dirty="0" smtClean="0"/>
            <a:t>Добыча полезных ископаемых</a:t>
          </a:r>
          <a:endParaRPr lang="ru-RU" dirty="0"/>
        </a:p>
      </dgm:t>
    </dgm:pt>
    <dgm:pt modelId="{27518CDA-D4A8-4CF2-AFEB-95AB8B19778F}" type="parTrans" cxnId="{971A6DCC-9A90-499E-956D-AB196F22E0FC}">
      <dgm:prSet/>
      <dgm:spPr/>
      <dgm:t>
        <a:bodyPr/>
        <a:lstStyle/>
        <a:p>
          <a:endParaRPr lang="ru-RU"/>
        </a:p>
      </dgm:t>
    </dgm:pt>
    <dgm:pt modelId="{2A040AB7-C1AC-4A4F-940D-8314055327F1}" type="sibTrans" cxnId="{971A6DCC-9A90-499E-956D-AB196F22E0FC}">
      <dgm:prSet/>
      <dgm:spPr/>
      <dgm:t>
        <a:bodyPr/>
        <a:lstStyle/>
        <a:p>
          <a:endParaRPr lang="ru-RU"/>
        </a:p>
      </dgm:t>
    </dgm:pt>
    <dgm:pt modelId="{98659E84-F0FE-45C4-9237-44692A2B8CA9}">
      <dgm:prSet phldrT="[Текст]"/>
      <dgm:spPr/>
      <dgm:t>
        <a:bodyPr/>
        <a:lstStyle/>
        <a:p>
          <a:r>
            <a:rPr lang="ru-RU" dirty="0" smtClean="0"/>
            <a:t>С/х, охота и лесное хозяйство</a:t>
          </a:r>
          <a:endParaRPr lang="ru-RU" dirty="0"/>
        </a:p>
      </dgm:t>
    </dgm:pt>
    <dgm:pt modelId="{F0A77914-83D0-453F-91B5-E46DB9E5A5FD}" type="parTrans" cxnId="{89781010-D668-40CA-911A-8EA1A622E94C}">
      <dgm:prSet/>
      <dgm:spPr/>
      <dgm:t>
        <a:bodyPr/>
        <a:lstStyle/>
        <a:p>
          <a:endParaRPr lang="ru-RU"/>
        </a:p>
      </dgm:t>
    </dgm:pt>
    <dgm:pt modelId="{2F47501C-C8FB-4AED-B2C0-FC998A64611F}" type="sibTrans" cxnId="{89781010-D668-40CA-911A-8EA1A622E94C}">
      <dgm:prSet/>
      <dgm:spPr/>
      <dgm:t>
        <a:bodyPr/>
        <a:lstStyle/>
        <a:p>
          <a:endParaRPr lang="ru-RU"/>
        </a:p>
      </dgm:t>
    </dgm:pt>
    <dgm:pt modelId="{D417F0CF-87F9-4C5D-83D3-34AA546BB243}">
      <dgm:prSet phldrT="[Текст]"/>
      <dgm:spPr/>
      <dgm:t>
        <a:bodyPr/>
        <a:lstStyle/>
        <a:p>
          <a:r>
            <a:rPr lang="ru-RU" dirty="0" smtClean="0"/>
            <a:t>Предоставление коммунальных и социальных услуг </a:t>
          </a:r>
          <a:endParaRPr lang="ru-RU" dirty="0"/>
        </a:p>
      </dgm:t>
    </dgm:pt>
    <dgm:pt modelId="{290D7D87-0BE8-46BF-A76F-765FE52E7BAD}" type="parTrans" cxnId="{48368659-F244-49DF-840A-3A4F9BDED3A0}">
      <dgm:prSet/>
      <dgm:spPr/>
      <dgm:t>
        <a:bodyPr/>
        <a:lstStyle/>
        <a:p>
          <a:endParaRPr lang="ru-RU"/>
        </a:p>
      </dgm:t>
    </dgm:pt>
    <dgm:pt modelId="{DEA31912-4D12-4D5F-8999-B21CFC9AD432}" type="sibTrans" cxnId="{48368659-F244-49DF-840A-3A4F9BDED3A0}">
      <dgm:prSet/>
      <dgm:spPr/>
      <dgm:t>
        <a:bodyPr/>
        <a:lstStyle/>
        <a:p>
          <a:endParaRPr lang="ru-RU"/>
        </a:p>
      </dgm:t>
    </dgm:pt>
    <dgm:pt modelId="{95DCD77C-FF7F-45D0-B319-E759F64BC6D5}">
      <dgm:prSet phldrT="[Текст]"/>
      <dgm:spPr/>
      <dgm:t>
        <a:bodyPr/>
        <a:lstStyle/>
        <a:p>
          <a:endParaRPr lang="ru-RU" dirty="0"/>
        </a:p>
      </dgm:t>
    </dgm:pt>
    <dgm:pt modelId="{B6BE6DC6-DD18-4A25-ADBA-3166EE8E4737}" type="parTrans" cxnId="{B45F02C4-0500-4EFB-BA5F-BA3269584356}">
      <dgm:prSet/>
      <dgm:spPr/>
      <dgm:t>
        <a:bodyPr/>
        <a:lstStyle/>
        <a:p>
          <a:endParaRPr lang="ru-RU"/>
        </a:p>
      </dgm:t>
    </dgm:pt>
    <dgm:pt modelId="{622AC58F-958E-436A-ACC6-C21F3983216C}" type="sibTrans" cxnId="{B45F02C4-0500-4EFB-BA5F-BA3269584356}">
      <dgm:prSet/>
      <dgm:spPr/>
      <dgm:t>
        <a:bodyPr/>
        <a:lstStyle/>
        <a:p>
          <a:endParaRPr lang="ru-RU"/>
        </a:p>
      </dgm:t>
    </dgm:pt>
    <dgm:pt modelId="{CB5AC80F-3B67-4D65-97DA-EC1179D3C98C}">
      <dgm:prSet phldrT="[Текст]"/>
      <dgm:spPr/>
      <dgm:t>
        <a:bodyPr/>
        <a:lstStyle/>
        <a:p>
          <a:r>
            <a:rPr lang="ru-RU" dirty="0" smtClean="0"/>
            <a:t>Строительство</a:t>
          </a:r>
          <a:endParaRPr lang="ru-RU" dirty="0"/>
        </a:p>
      </dgm:t>
    </dgm:pt>
    <dgm:pt modelId="{3D0A8CEC-63CB-4CA0-A261-E820E981CD29}" type="parTrans" cxnId="{D2B06DF9-C570-43F9-B020-3F551E9E7C3B}">
      <dgm:prSet/>
      <dgm:spPr/>
      <dgm:t>
        <a:bodyPr/>
        <a:lstStyle/>
        <a:p>
          <a:endParaRPr lang="ru-RU"/>
        </a:p>
      </dgm:t>
    </dgm:pt>
    <dgm:pt modelId="{2AE8E255-2436-49E7-934A-D9BD44309732}" type="sibTrans" cxnId="{D2B06DF9-C570-43F9-B020-3F551E9E7C3B}">
      <dgm:prSet/>
      <dgm:spPr/>
      <dgm:t>
        <a:bodyPr/>
        <a:lstStyle/>
        <a:p>
          <a:endParaRPr lang="ru-RU"/>
        </a:p>
      </dgm:t>
    </dgm:pt>
    <dgm:pt modelId="{519AFAE5-DEB5-40D6-97B6-D0B43304DB51}" type="pres">
      <dgm:prSet presAssocID="{89BB5DBB-339F-4AFB-A4B8-FDCA7CFABD1D}" presName="Name0" presStyleCnt="0">
        <dgm:presLayoutVars>
          <dgm:chMax val="7"/>
          <dgm:chPref val="7"/>
          <dgm:dir/>
        </dgm:presLayoutVars>
      </dgm:prSet>
      <dgm:spPr/>
      <dgm:t>
        <a:bodyPr/>
        <a:lstStyle/>
        <a:p>
          <a:endParaRPr lang="ru-RU"/>
        </a:p>
      </dgm:t>
    </dgm:pt>
    <dgm:pt modelId="{2C58B6D9-F7C5-403F-885F-C2A1103972B4}" type="pres">
      <dgm:prSet presAssocID="{89BB5DBB-339F-4AFB-A4B8-FDCA7CFABD1D}" presName="Name1" presStyleCnt="0"/>
      <dgm:spPr/>
    </dgm:pt>
    <dgm:pt modelId="{8D13FDFB-011C-459D-BC23-2B4414174623}" type="pres">
      <dgm:prSet presAssocID="{89BB5DBB-339F-4AFB-A4B8-FDCA7CFABD1D}" presName="cycle" presStyleCnt="0"/>
      <dgm:spPr/>
    </dgm:pt>
    <dgm:pt modelId="{0A2E7E82-72F6-40D1-9B6D-CFB4BA1DE681}" type="pres">
      <dgm:prSet presAssocID="{89BB5DBB-339F-4AFB-A4B8-FDCA7CFABD1D}" presName="srcNode" presStyleLbl="node1" presStyleIdx="0" presStyleCnt="7"/>
      <dgm:spPr/>
    </dgm:pt>
    <dgm:pt modelId="{7D1D227E-2CDE-4BF9-B758-CA7F620D4AF2}" type="pres">
      <dgm:prSet presAssocID="{89BB5DBB-339F-4AFB-A4B8-FDCA7CFABD1D}" presName="conn" presStyleLbl="parChTrans1D2" presStyleIdx="0" presStyleCnt="1"/>
      <dgm:spPr/>
      <dgm:t>
        <a:bodyPr/>
        <a:lstStyle/>
        <a:p>
          <a:endParaRPr lang="ru-RU"/>
        </a:p>
      </dgm:t>
    </dgm:pt>
    <dgm:pt modelId="{72BE4807-5C36-4561-949B-D4B57ADB20B7}" type="pres">
      <dgm:prSet presAssocID="{89BB5DBB-339F-4AFB-A4B8-FDCA7CFABD1D}" presName="extraNode" presStyleLbl="node1" presStyleIdx="0" presStyleCnt="7"/>
      <dgm:spPr/>
    </dgm:pt>
    <dgm:pt modelId="{9E4ABDC3-8C36-4D67-9227-9836DAB987F0}" type="pres">
      <dgm:prSet presAssocID="{89BB5DBB-339F-4AFB-A4B8-FDCA7CFABD1D}" presName="dstNode" presStyleLbl="node1" presStyleIdx="0" presStyleCnt="7"/>
      <dgm:spPr/>
    </dgm:pt>
    <dgm:pt modelId="{79E619EE-5B76-4AAB-84FC-7A431A742A20}" type="pres">
      <dgm:prSet presAssocID="{56069360-9234-4457-A3BE-721B20E22C6A}" presName="text_1" presStyleLbl="node1" presStyleIdx="0" presStyleCnt="7" custScaleX="92289" custLinFactNeighborX="-2578" custLinFactNeighborY="2673">
        <dgm:presLayoutVars>
          <dgm:bulletEnabled val="1"/>
        </dgm:presLayoutVars>
      </dgm:prSet>
      <dgm:spPr/>
      <dgm:t>
        <a:bodyPr/>
        <a:lstStyle/>
        <a:p>
          <a:endParaRPr lang="ru-RU"/>
        </a:p>
      </dgm:t>
    </dgm:pt>
    <dgm:pt modelId="{A23B9B04-AA24-4F6E-BEAE-C70419CB4FF5}" type="pres">
      <dgm:prSet presAssocID="{56069360-9234-4457-A3BE-721B20E22C6A}" presName="accent_1" presStyleCnt="0"/>
      <dgm:spPr/>
    </dgm:pt>
    <dgm:pt modelId="{31A446AE-9A29-46C9-B7B8-AECE4D363642}" type="pres">
      <dgm:prSet presAssocID="{56069360-9234-4457-A3BE-721B20E22C6A}" presName="accentRepeatNode" presStyleLbl="solidFgAcc1" presStyleIdx="0" presStyleCnt="7"/>
      <dgm:spPr/>
    </dgm:pt>
    <dgm:pt modelId="{FDF4E288-DB9F-4234-A2D0-8DC83AD9A62B}" type="pres">
      <dgm:prSet presAssocID="{6D2BA1F1-797D-4822-902B-A1B612FF0DB9}" presName="text_2" presStyleLbl="node1" presStyleIdx="1" presStyleCnt="7" custScaleX="92233" custLinFactNeighborX="-2760" custLinFactNeighborY="7040">
        <dgm:presLayoutVars>
          <dgm:bulletEnabled val="1"/>
        </dgm:presLayoutVars>
      </dgm:prSet>
      <dgm:spPr/>
      <dgm:t>
        <a:bodyPr/>
        <a:lstStyle/>
        <a:p>
          <a:endParaRPr lang="ru-RU"/>
        </a:p>
      </dgm:t>
    </dgm:pt>
    <dgm:pt modelId="{91074DBD-7F90-4B5E-84AB-473A93473F92}" type="pres">
      <dgm:prSet presAssocID="{6D2BA1F1-797D-4822-902B-A1B612FF0DB9}" presName="accent_2" presStyleCnt="0"/>
      <dgm:spPr/>
    </dgm:pt>
    <dgm:pt modelId="{96928F94-7E96-4CF9-AE67-08547A90111D}" type="pres">
      <dgm:prSet presAssocID="{6D2BA1F1-797D-4822-902B-A1B612FF0DB9}" presName="accentRepeatNode" presStyleLbl="solidFgAcc1" presStyleIdx="1" presStyleCnt="7"/>
      <dgm:spPr/>
    </dgm:pt>
    <dgm:pt modelId="{93F762E0-187C-4347-A969-B1078A4621EF}" type="pres">
      <dgm:prSet presAssocID="{F8BA6A7F-2E9F-4338-BC46-0FA9DC940972}" presName="text_3" presStyleLbl="node1" presStyleIdx="2" presStyleCnt="7" custScaleX="94448" custLinFactNeighborX="-3442" custLinFactNeighborY="2974">
        <dgm:presLayoutVars>
          <dgm:bulletEnabled val="1"/>
        </dgm:presLayoutVars>
      </dgm:prSet>
      <dgm:spPr/>
      <dgm:t>
        <a:bodyPr/>
        <a:lstStyle/>
        <a:p>
          <a:endParaRPr lang="ru-RU"/>
        </a:p>
      </dgm:t>
    </dgm:pt>
    <dgm:pt modelId="{A91EDC3E-4A7C-4EF1-B6C3-6A9925349185}" type="pres">
      <dgm:prSet presAssocID="{F8BA6A7F-2E9F-4338-BC46-0FA9DC940972}" presName="accent_3" presStyleCnt="0"/>
      <dgm:spPr/>
    </dgm:pt>
    <dgm:pt modelId="{6C065A76-3817-4FFA-A985-150DB3E85562}" type="pres">
      <dgm:prSet presAssocID="{F8BA6A7F-2E9F-4338-BC46-0FA9DC940972}" presName="accentRepeatNode" presStyleLbl="solidFgAcc1" presStyleIdx="2" presStyleCnt="7"/>
      <dgm:spPr/>
    </dgm:pt>
    <dgm:pt modelId="{AB44D7AE-90AD-441A-B141-749BDFD09178}" type="pres">
      <dgm:prSet presAssocID="{B18976ED-BD0D-4841-A679-94704FE5FD6A}" presName="text_4" presStyleLbl="node1" presStyleIdx="3" presStyleCnt="7" custScaleX="94349" custLinFactNeighborX="-3738" custLinFactNeighborY="-550">
        <dgm:presLayoutVars>
          <dgm:bulletEnabled val="1"/>
        </dgm:presLayoutVars>
      </dgm:prSet>
      <dgm:spPr/>
      <dgm:t>
        <a:bodyPr/>
        <a:lstStyle/>
        <a:p>
          <a:endParaRPr lang="ru-RU"/>
        </a:p>
      </dgm:t>
    </dgm:pt>
    <dgm:pt modelId="{525A1CB4-4349-48AB-8A5F-BC8FB107420D}" type="pres">
      <dgm:prSet presAssocID="{B18976ED-BD0D-4841-A679-94704FE5FD6A}" presName="accent_4" presStyleCnt="0"/>
      <dgm:spPr/>
    </dgm:pt>
    <dgm:pt modelId="{DE0908A9-8FFF-4B3E-83F4-BF15D72A0DEB}" type="pres">
      <dgm:prSet presAssocID="{B18976ED-BD0D-4841-A679-94704FE5FD6A}" presName="accentRepeatNode" presStyleLbl="solidFgAcc1" presStyleIdx="3" presStyleCnt="7"/>
      <dgm:spPr/>
    </dgm:pt>
    <dgm:pt modelId="{768046F3-93E0-41AC-A75E-B0A0B839DB47}" type="pres">
      <dgm:prSet presAssocID="{98659E84-F0FE-45C4-9237-44692A2B8CA9}" presName="text_5" presStyleLbl="node1" presStyleIdx="4" presStyleCnt="7" custScaleX="93375" custLinFactNeighborX="-3187" custLinFactNeighborY="-3311">
        <dgm:presLayoutVars>
          <dgm:bulletEnabled val="1"/>
        </dgm:presLayoutVars>
      </dgm:prSet>
      <dgm:spPr/>
      <dgm:t>
        <a:bodyPr/>
        <a:lstStyle/>
        <a:p>
          <a:endParaRPr lang="ru-RU"/>
        </a:p>
      </dgm:t>
    </dgm:pt>
    <dgm:pt modelId="{00F980BE-2BF5-413D-AF37-6017766E372D}" type="pres">
      <dgm:prSet presAssocID="{98659E84-F0FE-45C4-9237-44692A2B8CA9}" presName="accent_5" presStyleCnt="0"/>
      <dgm:spPr/>
    </dgm:pt>
    <dgm:pt modelId="{B9AB35B2-04D9-4F53-8E05-A3CAAC410D3D}" type="pres">
      <dgm:prSet presAssocID="{98659E84-F0FE-45C4-9237-44692A2B8CA9}" presName="accentRepeatNode" presStyleLbl="solidFgAcc1" presStyleIdx="4" presStyleCnt="7"/>
      <dgm:spPr/>
    </dgm:pt>
    <dgm:pt modelId="{28F3F316-F1D7-4EC7-AE45-A9077404FCA1}" type="pres">
      <dgm:prSet presAssocID="{D417F0CF-87F9-4C5D-83D3-34AA546BB243}" presName="text_6" presStyleLbl="node1" presStyleIdx="5" presStyleCnt="7" custScaleX="93992" custLinFactNeighborX="-3304" custLinFactNeighborY="5457">
        <dgm:presLayoutVars>
          <dgm:bulletEnabled val="1"/>
        </dgm:presLayoutVars>
      </dgm:prSet>
      <dgm:spPr/>
      <dgm:t>
        <a:bodyPr/>
        <a:lstStyle/>
        <a:p>
          <a:endParaRPr lang="ru-RU"/>
        </a:p>
      </dgm:t>
    </dgm:pt>
    <dgm:pt modelId="{97C7FA5B-6540-48C4-B211-4BC1C127FD07}" type="pres">
      <dgm:prSet presAssocID="{D417F0CF-87F9-4C5D-83D3-34AA546BB243}" presName="accent_6" presStyleCnt="0"/>
      <dgm:spPr/>
    </dgm:pt>
    <dgm:pt modelId="{170F7FF4-6E0B-42CE-A4D8-5E99F53E503A}" type="pres">
      <dgm:prSet presAssocID="{D417F0CF-87F9-4C5D-83D3-34AA546BB243}" presName="accentRepeatNode" presStyleLbl="solidFgAcc1" presStyleIdx="5" presStyleCnt="7"/>
      <dgm:spPr/>
    </dgm:pt>
    <dgm:pt modelId="{32FFA142-674C-41A5-A901-F9187A2613EA}" type="pres">
      <dgm:prSet presAssocID="{CB5AC80F-3B67-4D65-97DA-EC1179D3C98C}" presName="text_7" presStyleLbl="node1" presStyleIdx="6" presStyleCnt="7" custScaleX="92289" custLinFactNeighborX="-2578" custLinFactNeighborY="2695">
        <dgm:presLayoutVars>
          <dgm:bulletEnabled val="1"/>
        </dgm:presLayoutVars>
      </dgm:prSet>
      <dgm:spPr/>
      <dgm:t>
        <a:bodyPr/>
        <a:lstStyle/>
        <a:p>
          <a:endParaRPr lang="ru-RU"/>
        </a:p>
      </dgm:t>
    </dgm:pt>
    <dgm:pt modelId="{6B1DDE8B-2348-46FA-AC98-8BEEF63D1661}" type="pres">
      <dgm:prSet presAssocID="{CB5AC80F-3B67-4D65-97DA-EC1179D3C98C}" presName="accent_7" presStyleCnt="0"/>
      <dgm:spPr/>
    </dgm:pt>
    <dgm:pt modelId="{0E17351B-6F6A-429A-968D-6A53A7DB550D}" type="pres">
      <dgm:prSet presAssocID="{CB5AC80F-3B67-4D65-97DA-EC1179D3C98C}" presName="accentRepeatNode" presStyleLbl="solidFgAcc1" presStyleIdx="6" presStyleCnt="7"/>
      <dgm:spPr/>
    </dgm:pt>
  </dgm:ptLst>
  <dgm:cxnLst>
    <dgm:cxn modelId="{246439AA-1657-4482-8C05-58038288043A}" type="presOf" srcId="{98659E84-F0FE-45C4-9237-44692A2B8CA9}" destId="{768046F3-93E0-41AC-A75E-B0A0B839DB47}" srcOrd="0" destOrd="0" presId="urn:microsoft.com/office/officeart/2008/layout/VerticalCurvedList"/>
    <dgm:cxn modelId="{B6D8ABB6-E781-40ED-848E-50FD3467F721}" type="presOf" srcId="{89BB5DBB-339F-4AFB-A4B8-FDCA7CFABD1D}" destId="{519AFAE5-DEB5-40D6-97B6-D0B43304DB51}" srcOrd="0" destOrd="0" presId="urn:microsoft.com/office/officeart/2008/layout/VerticalCurvedList"/>
    <dgm:cxn modelId="{4D3536E5-B07A-4FF6-8417-3457118C43AB}" type="presOf" srcId="{56069360-9234-4457-A3BE-721B20E22C6A}" destId="{79E619EE-5B76-4AAB-84FC-7A431A742A20}" srcOrd="0" destOrd="0" presId="urn:microsoft.com/office/officeart/2008/layout/VerticalCurvedList"/>
    <dgm:cxn modelId="{6832B164-65F4-43A9-8D11-CA4635967C61}" srcId="{89BB5DBB-339F-4AFB-A4B8-FDCA7CFABD1D}" destId="{F8BA6A7F-2E9F-4338-BC46-0FA9DC940972}" srcOrd="2" destOrd="0" parTransId="{B6C335A1-C5FA-463E-BB9B-4F4AAC9B5AC5}" sibTransId="{69EB7F1F-81CE-49E7-9D99-BA16B375B21C}"/>
    <dgm:cxn modelId="{F7BE57D4-6E9A-4557-8B5C-EE1C07FF72A7}" type="presOf" srcId="{3B2D0C9C-8DDA-4E0B-891A-5157C8A14EEB}" destId="{7D1D227E-2CDE-4BF9-B758-CA7F620D4AF2}" srcOrd="0" destOrd="0" presId="urn:microsoft.com/office/officeart/2008/layout/VerticalCurvedList"/>
    <dgm:cxn modelId="{B45F02C4-0500-4EFB-BA5F-BA3269584356}" srcId="{89BB5DBB-339F-4AFB-A4B8-FDCA7CFABD1D}" destId="{95DCD77C-FF7F-45D0-B319-E759F64BC6D5}" srcOrd="7" destOrd="0" parTransId="{B6BE6DC6-DD18-4A25-ADBA-3166EE8E4737}" sibTransId="{622AC58F-958E-436A-ACC6-C21F3983216C}"/>
    <dgm:cxn modelId="{89781010-D668-40CA-911A-8EA1A622E94C}" srcId="{89BB5DBB-339F-4AFB-A4B8-FDCA7CFABD1D}" destId="{98659E84-F0FE-45C4-9237-44692A2B8CA9}" srcOrd="4" destOrd="0" parTransId="{F0A77914-83D0-453F-91B5-E46DB9E5A5FD}" sibTransId="{2F47501C-C8FB-4AED-B2C0-FC998A64611F}"/>
    <dgm:cxn modelId="{47B98E24-A1C0-4FC6-B532-FAFE8133A38D}" type="presOf" srcId="{6D2BA1F1-797D-4822-902B-A1B612FF0DB9}" destId="{FDF4E288-DB9F-4234-A2D0-8DC83AD9A62B}" srcOrd="0" destOrd="0" presId="urn:microsoft.com/office/officeart/2008/layout/VerticalCurvedList"/>
    <dgm:cxn modelId="{639001B4-93DE-43AB-962D-0E617ED26271}" type="presOf" srcId="{B18976ED-BD0D-4841-A679-94704FE5FD6A}" destId="{AB44D7AE-90AD-441A-B141-749BDFD09178}" srcOrd="0" destOrd="0" presId="urn:microsoft.com/office/officeart/2008/layout/VerticalCurvedList"/>
    <dgm:cxn modelId="{1F76B515-D367-4004-8D33-63232D74D8A9}" type="presOf" srcId="{D417F0CF-87F9-4C5D-83D3-34AA546BB243}" destId="{28F3F316-F1D7-4EC7-AE45-A9077404FCA1}" srcOrd="0" destOrd="0" presId="urn:microsoft.com/office/officeart/2008/layout/VerticalCurvedList"/>
    <dgm:cxn modelId="{48368659-F244-49DF-840A-3A4F9BDED3A0}" srcId="{89BB5DBB-339F-4AFB-A4B8-FDCA7CFABD1D}" destId="{D417F0CF-87F9-4C5D-83D3-34AA546BB243}" srcOrd="5" destOrd="0" parTransId="{290D7D87-0BE8-46BF-A76F-765FE52E7BAD}" sibTransId="{DEA31912-4D12-4D5F-8999-B21CFC9AD432}"/>
    <dgm:cxn modelId="{64E00622-FDB1-4F23-8C2A-63AE11894717}" srcId="{89BB5DBB-339F-4AFB-A4B8-FDCA7CFABD1D}" destId="{56069360-9234-4457-A3BE-721B20E22C6A}" srcOrd="0" destOrd="0" parTransId="{C6F46D8A-08E6-4C5A-BBC4-4AD2A4B6FAB6}" sibTransId="{3B2D0C9C-8DDA-4E0B-891A-5157C8A14EEB}"/>
    <dgm:cxn modelId="{88CF51F9-1EB7-4077-803F-54864D7F6745}" srcId="{89BB5DBB-339F-4AFB-A4B8-FDCA7CFABD1D}" destId="{6D2BA1F1-797D-4822-902B-A1B612FF0DB9}" srcOrd="1" destOrd="0" parTransId="{C5F351F7-2DA5-45C1-A109-6583BBAA9304}" sibTransId="{82341799-3D14-43D0-BB90-1709781150C8}"/>
    <dgm:cxn modelId="{D2B06DF9-C570-43F9-B020-3F551E9E7C3B}" srcId="{89BB5DBB-339F-4AFB-A4B8-FDCA7CFABD1D}" destId="{CB5AC80F-3B67-4D65-97DA-EC1179D3C98C}" srcOrd="6" destOrd="0" parTransId="{3D0A8CEC-63CB-4CA0-A261-E820E981CD29}" sibTransId="{2AE8E255-2436-49E7-934A-D9BD44309732}"/>
    <dgm:cxn modelId="{1E1A27D7-E1E0-4AC2-9D59-A4FCD9C10A73}" type="presOf" srcId="{F8BA6A7F-2E9F-4338-BC46-0FA9DC940972}" destId="{93F762E0-187C-4347-A969-B1078A4621EF}" srcOrd="0" destOrd="0" presId="urn:microsoft.com/office/officeart/2008/layout/VerticalCurvedList"/>
    <dgm:cxn modelId="{971A6DCC-9A90-499E-956D-AB196F22E0FC}" srcId="{89BB5DBB-339F-4AFB-A4B8-FDCA7CFABD1D}" destId="{B18976ED-BD0D-4841-A679-94704FE5FD6A}" srcOrd="3" destOrd="0" parTransId="{27518CDA-D4A8-4CF2-AFEB-95AB8B19778F}" sibTransId="{2A040AB7-C1AC-4A4F-940D-8314055327F1}"/>
    <dgm:cxn modelId="{C34BD17A-E400-4052-8014-F381F182659A}" type="presOf" srcId="{CB5AC80F-3B67-4D65-97DA-EC1179D3C98C}" destId="{32FFA142-674C-41A5-A901-F9187A2613EA}" srcOrd="0" destOrd="0" presId="urn:microsoft.com/office/officeart/2008/layout/VerticalCurvedList"/>
    <dgm:cxn modelId="{EF45D25B-61D0-4828-9A91-AF71E1C107DA}" type="presParOf" srcId="{519AFAE5-DEB5-40D6-97B6-D0B43304DB51}" destId="{2C58B6D9-F7C5-403F-885F-C2A1103972B4}" srcOrd="0" destOrd="0" presId="urn:microsoft.com/office/officeart/2008/layout/VerticalCurvedList"/>
    <dgm:cxn modelId="{81E31557-25A8-408C-93A0-8AE8975F398A}" type="presParOf" srcId="{2C58B6D9-F7C5-403F-885F-C2A1103972B4}" destId="{8D13FDFB-011C-459D-BC23-2B4414174623}" srcOrd="0" destOrd="0" presId="urn:microsoft.com/office/officeart/2008/layout/VerticalCurvedList"/>
    <dgm:cxn modelId="{7607B8CE-A88F-491D-AB10-4EB7A61807E8}" type="presParOf" srcId="{8D13FDFB-011C-459D-BC23-2B4414174623}" destId="{0A2E7E82-72F6-40D1-9B6D-CFB4BA1DE681}" srcOrd="0" destOrd="0" presId="urn:microsoft.com/office/officeart/2008/layout/VerticalCurvedList"/>
    <dgm:cxn modelId="{03E01872-D698-4A1F-BE0A-3441EE3B8CA9}" type="presParOf" srcId="{8D13FDFB-011C-459D-BC23-2B4414174623}" destId="{7D1D227E-2CDE-4BF9-B758-CA7F620D4AF2}" srcOrd="1" destOrd="0" presId="urn:microsoft.com/office/officeart/2008/layout/VerticalCurvedList"/>
    <dgm:cxn modelId="{BAD1585B-18FC-4BA6-ABE7-382EB0DDD9AF}" type="presParOf" srcId="{8D13FDFB-011C-459D-BC23-2B4414174623}" destId="{72BE4807-5C36-4561-949B-D4B57ADB20B7}" srcOrd="2" destOrd="0" presId="urn:microsoft.com/office/officeart/2008/layout/VerticalCurvedList"/>
    <dgm:cxn modelId="{CF1A36E3-3183-46A1-9A53-4D3CDBF609A7}" type="presParOf" srcId="{8D13FDFB-011C-459D-BC23-2B4414174623}" destId="{9E4ABDC3-8C36-4D67-9227-9836DAB987F0}" srcOrd="3" destOrd="0" presId="urn:microsoft.com/office/officeart/2008/layout/VerticalCurvedList"/>
    <dgm:cxn modelId="{07D591EB-774D-47FF-8932-093742696D6B}" type="presParOf" srcId="{2C58B6D9-F7C5-403F-885F-C2A1103972B4}" destId="{79E619EE-5B76-4AAB-84FC-7A431A742A20}" srcOrd="1" destOrd="0" presId="urn:microsoft.com/office/officeart/2008/layout/VerticalCurvedList"/>
    <dgm:cxn modelId="{09B5093E-72BC-4837-A892-DF8A683E1C4E}" type="presParOf" srcId="{2C58B6D9-F7C5-403F-885F-C2A1103972B4}" destId="{A23B9B04-AA24-4F6E-BEAE-C70419CB4FF5}" srcOrd="2" destOrd="0" presId="urn:microsoft.com/office/officeart/2008/layout/VerticalCurvedList"/>
    <dgm:cxn modelId="{75EA19FE-596A-42F6-8F8B-3ED0DD9A4242}" type="presParOf" srcId="{A23B9B04-AA24-4F6E-BEAE-C70419CB4FF5}" destId="{31A446AE-9A29-46C9-B7B8-AECE4D363642}" srcOrd="0" destOrd="0" presId="urn:microsoft.com/office/officeart/2008/layout/VerticalCurvedList"/>
    <dgm:cxn modelId="{2602410E-B9D8-4BC4-A66C-163BE392EFA6}" type="presParOf" srcId="{2C58B6D9-F7C5-403F-885F-C2A1103972B4}" destId="{FDF4E288-DB9F-4234-A2D0-8DC83AD9A62B}" srcOrd="3" destOrd="0" presId="urn:microsoft.com/office/officeart/2008/layout/VerticalCurvedList"/>
    <dgm:cxn modelId="{2E267F7A-E176-47C2-A9D2-6BEC36FF7DD9}" type="presParOf" srcId="{2C58B6D9-F7C5-403F-885F-C2A1103972B4}" destId="{91074DBD-7F90-4B5E-84AB-473A93473F92}" srcOrd="4" destOrd="0" presId="urn:microsoft.com/office/officeart/2008/layout/VerticalCurvedList"/>
    <dgm:cxn modelId="{6CD0BE30-A63A-4559-AD24-8A95A1BEFCF5}" type="presParOf" srcId="{91074DBD-7F90-4B5E-84AB-473A93473F92}" destId="{96928F94-7E96-4CF9-AE67-08547A90111D}" srcOrd="0" destOrd="0" presId="urn:microsoft.com/office/officeart/2008/layout/VerticalCurvedList"/>
    <dgm:cxn modelId="{A5560B6C-B9A6-406F-BEDD-2492A0D6F941}" type="presParOf" srcId="{2C58B6D9-F7C5-403F-885F-C2A1103972B4}" destId="{93F762E0-187C-4347-A969-B1078A4621EF}" srcOrd="5" destOrd="0" presId="urn:microsoft.com/office/officeart/2008/layout/VerticalCurvedList"/>
    <dgm:cxn modelId="{0E1DF98A-AE24-4BD2-90AB-E1A711038768}" type="presParOf" srcId="{2C58B6D9-F7C5-403F-885F-C2A1103972B4}" destId="{A91EDC3E-4A7C-4EF1-B6C3-6A9925349185}" srcOrd="6" destOrd="0" presId="urn:microsoft.com/office/officeart/2008/layout/VerticalCurvedList"/>
    <dgm:cxn modelId="{28CB8DD9-BDD7-4DC2-91A1-24976166765E}" type="presParOf" srcId="{A91EDC3E-4A7C-4EF1-B6C3-6A9925349185}" destId="{6C065A76-3817-4FFA-A985-150DB3E85562}" srcOrd="0" destOrd="0" presId="urn:microsoft.com/office/officeart/2008/layout/VerticalCurvedList"/>
    <dgm:cxn modelId="{3EDA7FC2-75D8-4C07-91CC-15E6ACE7B34A}" type="presParOf" srcId="{2C58B6D9-F7C5-403F-885F-C2A1103972B4}" destId="{AB44D7AE-90AD-441A-B141-749BDFD09178}" srcOrd="7" destOrd="0" presId="urn:microsoft.com/office/officeart/2008/layout/VerticalCurvedList"/>
    <dgm:cxn modelId="{95ADAC4D-5ED3-4E6F-B606-446BD14B7A57}" type="presParOf" srcId="{2C58B6D9-F7C5-403F-885F-C2A1103972B4}" destId="{525A1CB4-4349-48AB-8A5F-BC8FB107420D}" srcOrd="8" destOrd="0" presId="urn:microsoft.com/office/officeart/2008/layout/VerticalCurvedList"/>
    <dgm:cxn modelId="{7ABD0D07-48A8-4851-8AC1-89EE1A0A1CAB}" type="presParOf" srcId="{525A1CB4-4349-48AB-8A5F-BC8FB107420D}" destId="{DE0908A9-8FFF-4B3E-83F4-BF15D72A0DEB}" srcOrd="0" destOrd="0" presId="urn:microsoft.com/office/officeart/2008/layout/VerticalCurvedList"/>
    <dgm:cxn modelId="{49D4F637-A4FE-45FE-9647-655A9C28AF6B}" type="presParOf" srcId="{2C58B6D9-F7C5-403F-885F-C2A1103972B4}" destId="{768046F3-93E0-41AC-A75E-B0A0B839DB47}" srcOrd="9" destOrd="0" presId="urn:microsoft.com/office/officeart/2008/layout/VerticalCurvedList"/>
    <dgm:cxn modelId="{A9D9EE8D-0687-4BCC-A7C5-D0FF5125025A}" type="presParOf" srcId="{2C58B6D9-F7C5-403F-885F-C2A1103972B4}" destId="{00F980BE-2BF5-413D-AF37-6017766E372D}" srcOrd="10" destOrd="0" presId="urn:microsoft.com/office/officeart/2008/layout/VerticalCurvedList"/>
    <dgm:cxn modelId="{5CB3A3DD-51A3-4D37-8129-6D7288947F7F}" type="presParOf" srcId="{00F980BE-2BF5-413D-AF37-6017766E372D}" destId="{B9AB35B2-04D9-4F53-8E05-A3CAAC410D3D}" srcOrd="0" destOrd="0" presId="urn:microsoft.com/office/officeart/2008/layout/VerticalCurvedList"/>
    <dgm:cxn modelId="{122CF8FA-93A4-4841-A584-0969E6F97C24}" type="presParOf" srcId="{2C58B6D9-F7C5-403F-885F-C2A1103972B4}" destId="{28F3F316-F1D7-4EC7-AE45-A9077404FCA1}" srcOrd="11" destOrd="0" presId="urn:microsoft.com/office/officeart/2008/layout/VerticalCurvedList"/>
    <dgm:cxn modelId="{8D0BD078-1935-43D4-8040-FBB5EE9671E0}" type="presParOf" srcId="{2C58B6D9-F7C5-403F-885F-C2A1103972B4}" destId="{97C7FA5B-6540-48C4-B211-4BC1C127FD07}" srcOrd="12" destOrd="0" presId="urn:microsoft.com/office/officeart/2008/layout/VerticalCurvedList"/>
    <dgm:cxn modelId="{1316DB9D-C0D8-4423-A4F9-4AD7769987BB}" type="presParOf" srcId="{97C7FA5B-6540-48C4-B211-4BC1C127FD07}" destId="{170F7FF4-6E0B-42CE-A4D8-5E99F53E503A}" srcOrd="0" destOrd="0" presId="urn:microsoft.com/office/officeart/2008/layout/VerticalCurvedList"/>
    <dgm:cxn modelId="{0469FEC8-38E8-4E85-BEE3-37EF0D666C82}" type="presParOf" srcId="{2C58B6D9-F7C5-403F-885F-C2A1103972B4}" destId="{32FFA142-674C-41A5-A901-F9187A2613EA}" srcOrd="13" destOrd="0" presId="urn:microsoft.com/office/officeart/2008/layout/VerticalCurvedList"/>
    <dgm:cxn modelId="{A80966C8-9E76-468C-950E-80C3D2F7A454}" type="presParOf" srcId="{2C58B6D9-F7C5-403F-885F-C2A1103972B4}" destId="{6B1DDE8B-2348-46FA-AC98-8BEEF63D1661}" srcOrd="14" destOrd="0" presId="urn:microsoft.com/office/officeart/2008/layout/VerticalCurvedList"/>
    <dgm:cxn modelId="{4E5E4A5B-6DAB-4F53-B6C6-842B5A3633BA}" type="presParOf" srcId="{6B1DDE8B-2348-46FA-AC98-8BEEF63D1661}" destId="{0E17351B-6F6A-429A-968D-6A53A7DB550D}"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6D2C26-6D1D-48E0-8DAC-F0556CA11FD9}" type="doc">
      <dgm:prSet loTypeId="urn:microsoft.com/office/officeart/2005/8/layout/default#1" loCatId="list" qsTypeId="urn:microsoft.com/office/officeart/2005/8/quickstyle/simple1" qsCatId="simple" csTypeId="urn:microsoft.com/office/officeart/2005/8/colors/colorful1#2" csCatId="colorful" phldr="1"/>
      <dgm:spPr/>
      <dgm:t>
        <a:bodyPr/>
        <a:lstStyle/>
        <a:p>
          <a:endParaRPr lang="ru-RU"/>
        </a:p>
      </dgm:t>
    </dgm:pt>
    <dgm:pt modelId="{214BB190-AFA8-4099-8304-5AE23E36A71B}">
      <dgm:prSet phldrT="[Текст]" custT="1"/>
      <dgm:spPr/>
      <dgm:t>
        <a:bodyPr/>
        <a:lstStyle/>
        <a:p>
          <a:r>
            <a:rPr lang="ru-RU" sz="2000" dirty="0" smtClean="0"/>
            <a:t>обучения и инструктирования работников по охране труда - </a:t>
          </a:r>
          <a:r>
            <a:rPr lang="ru-RU" sz="2400" b="1" dirty="0" smtClean="0">
              <a:solidFill>
                <a:schemeClr val="bg1">
                  <a:lumMod val="95000"/>
                  <a:lumOff val="5000"/>
                </a:schemeClr>
              </a:solidFill>
            </a:rPr>
            <a:t>103</a:t>
          </a:r>
          <a:endParaRPr lang="ru-RU" sz="2400" b="1" dirty="0">
            <a:solidFill>
              <a:schemeClr val="bg1">
                <a:lumMod val="95000"/>
                <a:lumOff val="5000"/>
              </a:schemeClr>
            </a:solidFill>
          </a:endParaRPr>
        </a:p>
      </dgm:t>
    </dgm:pt>
    <dgm:pt modelId="{66B05841-E4A6-41E4-94AD-2D6B1F02B32B}" type="parTrans" cxnId="{7CBB60DD-197C-4301-BEFF-EA36E72955E2}">
      <dgm:prSet/>
      <dgm:spPr/>
      <dgm:t>
        <a:bodyPr/>
        <a:lstStyle/>
        <a:p>
          <a:endParaRPr lang="ru-RU"/>
        </a:p>
      </dgm:t>
    </dgm:pt>
    <dgm:pt modelId="{F9C9867A-A0E7-4B60-8154-40DBCA925E50}" type="sibTrans" cxnId="{7CBB60DD-197C-4301-BEFF-EA36E72955E2}">
      <dgm:prSet/>
      <dgm:spPr/>
      <dgm:t>
        <a:bodyPr/>
        <a:lstStyle/>
        <a:p>
          <a:endParaRPr lang="ru-RU"/>
        </a:p>
      </dgm:t>
    </dgm:pt>
    <dgm:pt modelId="{6BC215B3-32B7-41B9-8CEE-5CE8C7511F96}">
      <dgm:prSet phldrT="[Текст]" custT="1"/>
      <dgm:spPr/>
      <dgm:t>
        <a:bodyPr/>
        <a:lstStyle/>
        <a:p>
          <a:r>
            <a:rPr lang="ru-RU" sz="2400" dirty="0" smtClean="0"/>
            <a:t>трудового договора - </a:t>
          </a:r>
          <a:r>
            <a:rPr lang="ru-RU" sz="2400" b="1" dirty="0" smtClean="0">
              <a:solidFill>
                <a:schemeClr val="bg1">
                  <a:lumMod val="95000"/>
                  <a:lumOff val="5000"/>
                </a:schemeClr>
              </a:solidFill>
            </a:rPr>
            <a:t>72</a:t>
          </a:r>
          <a:endParaRPr lang="ru-RU" sz="2400" b="1" dirty="0">
            <a:solidFill>
              <a:schemeClr val="bg1">
                <a:lumMod val="95000"/>
                <a:lumOff val="5000"/>
              </a:schemeClr>
            </a:solidFill>
          </a:endParaRPr>
        </a:p>
      </dgm:t>
    </dgm:pt>
    <dgm:pt modelId="{865B8827-60CF-450F-9DC8-E456F1F560DE}" type="parTrans" cxnId="{4BE30009-8AAF-4241-98C9-97EFB4995A64}">
      <dgm:prSet/>
      <dgm:spPr/>
      <dgm:t>
        <a:bodyPr/>
        <a:lstStyle/>
        <a:p>
          <a:endParaRPr lang="ru-RU"/>
        </a:p>
      </dgm:t>
    </dgm:pt>
    <dgm:pt modelId="{42A86A12-77DA-4F28-BCFD-DA40AAFC17DC}" type="sibTrans" cxnId="{4BE30009-8AAF-4241-98C9-97EFB4995A64}">
      <dgm:prSet/>
      <dgm:spPr/>
      <dgm:t>
        <a:bodyPr/>
        <a:lstStyle/>
        <a:p>
          <a:endParaRPr lang="ru-RU"/>
        </a:p>
      </dgm:t>
    </dgm:pt>
    <dgm:pt modelId="{55459072-F19C-4D11-8019-4DCFF3D61B89}">
      <dgm:prSet phldrT="[Текст]" custT="1"/>
      <dgm:spPr/>
      <dgm:t>
        <a:bodyPr/>
        <a:lstStyle/>
        <a:p>
          <a:r>
            <a:rPr lang="ru-RU" sz="2000" dirty="0" smtClean="0"/>
            <a:t>расследования, оформления и учёта несчастных случаев на производстве - </a:t>
          </a:r>
          <a:r>
            <a:rPr lang="ru-RU" sz="2400" b="1" dirty="0" smtClean="0">
              <a:solidFill>
                <a:schemeClr val="bg1">
                  <a:lumMod val="95000"/>
                  <a:lumOff val="5000"/>
                </a:schemeClr>
              </a:solidFill>
            </a:rPr>
            <a:t>22</a:t>
          </a:r>
          <a:endParaRPr lang="ru-RU" sz="2400" b="1" dirty="0">
            <a:solidFill>
              <a:schemeClr val="bg1">
                <a:lumMod val="95000"/>
                <a:lumOff val="5000"/>
              </a:schemeClr>
            </a:solidFill>
          </a:endParaRPr>
        </a:p>
      </dgm:t>
    </dgm:pt>
    <dgm:pt modelId="{E1A458C1-81C7-44AD-9A53-093A877311D6}" type="parTrans" cxnId="{E6C83274-F86A-487F-A9CC-6FD2A9848B78}">
      <dgm:prSet/>
      <dgm:spPr/>
      <dgm:t>
        <a:bodyPr/>
        <a:lstStyle/>
        <a:p>
          <a:endParaRPr lang="ru-RU"/>
        </a:p>
      </dgm:t>
    </dgm:pt>
    <dgm:pt modelId="{5E965080-F5E2-4C85-B604-554F59EBE29C}" type="sibTrans" cxnId="{E6C83274-F86A-487F-A9CC-6FD2A9848B78}">
      <dgm:prSet/>
      <dgm:spPr/>
      <dgm:t>
        <a:bodyPr/>
        <a:lstStyle/>
        <a:p>
          <a:endParaRPr lang="ru-RU"/>
        </a:p>
      </dgm:t>
    </dgm:pt>
    <dgm:pt modelId="{24FAF06D-6C3E-4C86-A2BB-F9779B19CC1B}">
      <dgm:prSet phldrT="[Текст]" custT="1"/>
      <dgm:spPr/>
      <dgm:t>
        <a:bodyPr/>
        <a:lstStyle/>
        <a:p>
          <a:r>
            <a:rPr lang="ru-RU" sz="2000" dirty="0" smtClean="0"/>
            <a:t>соблюдения установленного порядка проведения оценки условий труда на рабочих местах - </a:t>
          </a:r>
          <a:r>
            <a:rPr lang="ru-RU" sz="2400" b="1" dirty="0" smtClean="0">
              <a:solidFill>
                <a:schemeClr val="bg1">
                  <a:lumMod val="95000"/>
                  <a:lumOff val="5000"/>
                </a:schemeClr>
              </a:solidFill>
            </a:rPr>
            <a:t>9</a:t>
          </a:r>
          <a:endParaRPr lang="ru-RU" sz="2400" b="1" dirty="0">
            <a:solidFill>
              <a:schemeClr val="bg1">
                <a:lumMod val="95000"/>
                <a:lumOff val="5000"/>
              </a:schemeClr>
            </a:solidFill>
          </a:endParaRPr>
        </a:p>
      </dgm:t>
    </dgm:pt>
    <dgm:pt modelId="{0E126A46-07F5-4666-9753-855069B3DD72}" type="parTrans" cxnId="{80462DC0-AD8F-4686-B545-AED169FF7331}">
      <dgm:prSet/>
      <dgm:spPr/>
      <dgm:t>
        <a:bodyPr/>
        <a:lstStyle/>
        <a:p>
          <a:endParaRPr lang="ru-RU"/>
        </a:p>
      </dgm:t>
    </dgm:pt>
    <dgm:pt modelId="{7156F7E0-EBDE-4642-A064-2A4BF2391794}" type="sibTrans" cxnId="{80462DC0-AD8F-4686-B545-AED169FF7331}">
      <dgm:prSet/>
      <dgm:spPr/>
      <dgm:t>
        <a:bodyPr/>
        <a:lstStyle/>
        <a:p>
          <a:endParaRPr lang="ru-RU"/>
        </a:p>
      </dgm:t>
    </dgm:pt>
    <dgm:pt modelId="{67C1CAF6-5BD6-4B27-A8EB-F08F2250898E}">
      <dgm:prSet phldrT="[Текст]" custT="1"/>
      <dgm:spPr/>
      <dgm:t>
        <a:bodyPr/>
        <a:lstStyle/>
        <a:p>
          <a:r>
            <a:rPr lang="ru-RU" sz="2200" dirty="0" smtClean="0"/>
            <a:t>гарантий и компенсаций - </a:t>
          </a:r>
          <a:r>
            <a:rPr lang="ru-RU" sz="2400" b="1" dirty="0" smtClean="0">
              <a:solidFill>
                <a:schemeClr val="bg1">
                  <a:lumMod val="95000"/>
                  <a:lumOff val="5000"/>
                </a:schemeClr>
              </a:solidFill>
            </a:rPr>
            <a:t>7</a:t>
          </a:r>
          <a:endParaRPr lang="ru-RU" sz="2400" b="1" dirty="0">
            <a:solidFill>
              <a:schemeClr val="bg1">
                <a:lumMod val="95000"/>
                <a:lumOff val="5000"/>
              </a:schemeClr>
            </a:solidFill>
          </a:endParaRPr>
        </a:p>
      </dgm:t>
    </dgm:pt>
    <dgm:pt modelId="{E1388CB4-463D-4479-9AD7-8F98EA32BE23}" type="parTrans" cxnId="{B91B0ACF-3115-44F3-8E5C-8C6496B5FD1C}">
      <dgm:prSet/>
      <dgm:spPr/>
      <dgm:t>
        <a:bodyPr/>
        <a:lstStyle/>
        <a:p>
          <a:endParaRPr lang="ru-RU"/>
        </a:p>
      </dgm:t>
    </dgm:pt>
    <dgm:pt modelId="{FCAD84E2-0E57-4064-9145-93C37E7AAAC3}" type="sibTrans" cxnId="{B91B0ACF-3115-44F3-8E5C-8C6496B5FD1C}">
      <dgm:prSet/>
      <dgm:spPr/>
      <dgm:t>
        <a:bodyPr/>
        <a:lstStyle/>
        <a:p>
          <a:endParaRPr lang="ru-RU"/>
        </a:p>
      </dgm:t>
    </dgm:pt>
    <dgm:pt modelId="{F5654321-6AA6-4798-8631-AB9AC31F806A}">
      <dgm:prSet phldrT="[Текст]" custT="1"/>
      <dgm:spPr/>
      <dgm:t>
        <a:bodyPr/>
        <a:lstStyle/>
        <a:p>
          <a:r>
            <a:rPr lang="ru-RU" sz="2200" dirty="0" smtClean="0"/>
            <a:t>проведения медицинских осмотров работников - </a:t>
          </a:r>
          <a:r>
            <a:rPr lang="ru-RU" sz="2400" b="1" dirty="0" smtClean="0">
              <a:solidFill>
                <a:schemeClr val="bg1">
                  <a:lumMod val="95000"/>
                  <a:lumOff val="5000"/>
                </a:schemeClr>
              </a:solidFill>
            </a:rPr>
            <a:t>3</a:t>
          </a:r>
          <a:endParaRPr lang="ru-RU" sz="2400" b="1" dirty="0">
            <a:solidFill>
              <a:schemeClr val="bg1">
                <a:lumMod val="95000"/>
                <a:lumOff val="5000"/>
              </a:schemeClr>
            </a:solidFill>
          </a:endParaRPr>
        </a:p>
      </dgm:t>
    </dgm:pt>
    <dgm:pt modelId="{32C72C6A-F3D4-4FEA-9484-78D0D0730B7A}" type="parTrans" cxnId="{9378BAC5-525B-4FA9-A0A8-2853C2781977}">
      <dgm:prSet/>
      <dgm:spPr/>
      <dgm:t>
        <a:bodyPr/>
        <a:lstStyle/>
        <a:p>
          <a:endParaRPr lang="ru-RU"/>
        </a:p>
      </dgm:t>
    </dgm:pt>
    <dgm:pt modelId="{E3D10BC1-1BAA-43AB-8FD8-A77B2F4F3EB8}" type="sibTrans" cxnId="{9378BAC5-525B-4FA9-A0A8-2853C2781977}">
      <dgm:prSet/>
      <dgm:spPr/>
      <dgm:t>
        <a:bodyPr/>
        <a:lstStyle/>
        <a:p>
          <a:endParaRPr lang="ru-RU"/>
        </a:p>
      </dgm:t>
    </dgm:pt>
    <dgm:pt modelId="{6FB13446-ADB4-40E6-BDAB-B5ADE765F996}">
      <dgm:prSet phldrT="[Текст]" custT="1"/>
      <dgm:spPr/>
      <dgm:t>
        <a:bodyPr/>
        <a:lstStyle/>
        <a:p>
          <a:r>
            <a:rPr lang="ru-RU" sz="2000" dirty="0" smtClean="0"/>
            <a:t>оплаты и нормирования труда - </a:t>
          </a:r>
          <a:r>
            <a:rPr lang="ru-RU" sz="2400" b="1" dirty="0" smtClean="0">
              <a:solidFill>
                <a:schemeClr val="bg1">
                  <a:lumMod val="95000"/>
                  <a:lumOff val="5000"/>
                </a:schemeClr>
              </a:solidFill>
            </a:rPr>
            <a:t>5</a:t>
          </a:r>
          <a:endParaRPr lang="ru-RU" sz="2400" b="1" dirty="0">
            <a:solidFill>
              <a:schemeClr val="bg1">
                <a:lumMod val="95000"/>
                <a:lumOff val="5000"/>
              </a:schemeClr>
            </a:solidFill>
          </a:endParaRPr>
        </a:p>
      </dgm:t>
    </dgm:pt>
    <dgm:pt modelId="{7078958A-66BB-439C-95C4-14903187C274}" type="parTrans" cxnId="{7D9917F4-8E30-4027-8CD5-27701E390497}">
      <dgm:prSet/>
      <dgm:spPr/>
      <dgm:t>
        <a:bodyPr/>
        <a:lstStyle/>
        <a:p>
          <a:endParaRPr lang="ru-RU"/>
        </a:p>
      </dgm:t>
    </dgm:pt>
    <dgm:pt modelId="{F9C4FB39-C37D-4C0B-AADB-72775BAC3E23}" type="sibTrans" cxnId="{7D9917F4-8E30-4027-8CD5-27701E390497}">
      <dgm:prSet/>
      <dgm:spPr/>
      <dgm:t>
        <a:bodyPr/>
        <a:lstStyle/>
        <a:p>
          <a:endParaRPr lang="ru-RU"/>
        </a:p>
      </dgm:t>
    </dgm:pt>
    <dgm:pt modelId="{C7DF2079-390F-49A1-9B79-5CAA5B1FD06F}">
      <dgm:prSet phldrT="[Текст]" custT="1"/>
      <dgm:spPr/>
      <dgm:t>
        <a:bodyPr/>
        <a:lstStyle/>
        <a:p>
          <a:r>
            <a:rPr lang="ru-RU" sz="2000" dirty="0" smtClean="0"/>
            <a:t>обеспечения работников средствами индивидуальной и коллективной защиты - </a:t>
          </a:r>
          <a:r>
            <a:rPr lang="ru-RU" sz="2400" b="1" dirty="0" smtClean="0">
              <a:solidFill>
                <a:schemeClr val="bg1">
                  <a:lumMod val="95000"/>
                  <a:lumOff val="5000"/>
                </a:schemeClr>
              </a:solidFill>
            </a:rPr>
            <a:t>4</a:t>
          </a:r>
          <a:endParaRPr lang="ru-RU" sz="2400" b="1" dirty="0">
            <a:solidFill>
              <a:schemeClr val="bg1">
                <a:lumMod val="95000"/>
                <a:lumOff val="5000"/>
              </a:schemeClr>
            </a:solidFill>
          </a:endParaRPr>
        </a:p>
      </dgm:t>
    </dgm:pt>
    <dgm:pt modelId="{66F31F46-DCBB-4C8C-9DFB-6F0D7A22E7F0}" type="parTrans" cxnId="{7ADF3FB8-AF21-4ABA-8F81-D77E2A7B84F9}">
      <dgm:prSet/>
      <dgm:spPr/>
      <dgm:t>
        <a:bodyPr/>
        <a:lstStyle/>
        <a:p>
          <a:endParaRPr lang="ru-RU"/>
        </a:p>
      </dgm:t>
    </dgm:pt>
    <dgm:pt modelId="{06D57F0C-2FEC-4D63-8DA8-A25926C8200D}" type="sibTrans" cxnId="{7ADF3FB8-AF21-4ABA-8F81-D77E2A7B84F9}">
      <dgm:prSet/>
      <dgm:spPr/>
      <dgm:t>
        <a:bodyPr/>
        <a:lstStyle/>
        <a:p>
          <a:endParaRPr lang="ru-RU"/>
        </a:p>
      </dgm:t>
    </dgm:pt>
    <dgm:pt modelId="{61CC5EC9-BB9D-43E5-BFAB-8BCC8592DA59}">
      <dgm:prSet phldrT="[Текст]" custT="1"/>
      <dgm:spPr/>
      <dgm:t>
        <a:bodyPr/>
        <a:lstStyle/>
        <a:p>
          <a:r>
            <a:rPr lang="ru-RU" sz="2200" dirty="0" smtClean="0"/>
            <a:t>дисциплины труда и трудового распорядка - </a:t>
          </a:r>
          <a:r>
            <a:rPr lang="ru-RU" sz="2400" b="1" dirty="0" smtClean="0">
              <a:solidFill>
                <a:schemeClr val="bg1">
                  <a:lumMod val="95000"/>
                  <a:lumOff val="5000"/>
                </a:schemeClr>
              </a:solidFill>
            </a:rPr>
            <a:t>3</a:t>
          </a:r>
          <a:endParaRPr lang="ru-RU" sz="2400" b="1" dirty="0">
            <a:solidFill>
              <a:schemeClr val="bg1">
                <a:lumMod val="95000"/>
                <a:lumOff val="5000"/>
              </a:schemeClr>
            </a:solidFill>
          </a:endParaRPr>
        </a:p>
      </dgm:t>
    </dgm:pt>
    <dgm:pt modelId="{F362EE46-BF6F-44BA-B060-72F51ACD7714}" type="parTrans" cxnId="{2187032F-1510-4A25-BA09-4C6E6114FD39}">
      <dgm:prSet/>
      <dgm:spPr/>
      <dgm:t>
        <a:bodyPr/>
        <a:lstStyle/>
        <a:p>
          <a:endParaRPr lang="ru-RU"/>
        </a:p>
      </dgm:t>
    </dgm:pt>
    <dgm:pt modelId="{8FD98CD5-FFB6-413F-8A0E-ECB4CCC5A5F6}" type="sibTrans" cxnId="{2187032F-1510-4A25-BA09-4C6E6114FD39}">
      <dgm:prSet/>
      <dgm:spPr/>
      <dgm:t>
        <a:bodyPr/>
        <a:lstStyle/>
        <a:p>
          <a:endParaRPr lang="ru-RU"/>
        </a:p>
      </dgm:t>
    </dgm:pt>
    <dgm:pt modelId="{06FE770F-AD8B-4642-85C8-F052A53B290A}" type="pres">
      <dgm:prSet presAssocID="{506D2C26-6D1D-48E0-8DAC-F0556CA11FD9}" presName="diagram" presStyleCnt="0">
        <dgm:presLayoutVars>
          <dgm:dir/>
          <dgm:resizeHandles val="exact"/>
        </dgm:presLayoutVars>
      </dgm:prSet>
      <dgm:spPr/>
      <dgm:t>
        <a:bodyPr/>
        <a:lstStyle/>
        <a:p>
          <a:endParaRPr lang="ru-RU"/>
        </a:p>
      </dgm:t>
    </dgm:pt>
    <dgm:pt modelId="{0CD3696E-F653-4249-A666-BA63435BECB5}" type="pres">
      <dgm:prSet presAssocID="{214BB190-AFA8-4099-8304-5AE23E36A71B}" presName="node" presStyleLbl="node1" presStyleIdx="0" presStyleCnt="9" custScaleX="124947">
        <dgm:presLayoutVars>
          <dgm:bulletEnabled val="1"/>
        </dgm:presLayoutVars>
      </dgm:prSet>
      <dgm:spPr/>
      <dgm:t>
        <a:bodyPr/>
        <a:lstStyle/>
        <a:p>
          <a:endParaRPr lang="ru-RU"/>
        </a:p>
      </dgm:t>
    </dgm:pt>
    <dgm:pt modelId="{439606DE-0D88-45F7-B729-56263895CDCA}" type="pres">
      <dgm:prSet presAssocID="{F9C9867A-A0E7-4B60-8154-40DBCA925E50}" presName="sibTrans" presStyleCnt="0"/>
      <dgm:spPr/>
    </dgm:pt>
    <dgm:pt modelId="{CBBB1A0F-A12D-4D4F-90CC-617FFE461732}" type="pres">
      <dgm:prSet presAssocID="{6BC215B3-32B7-41B9-8CEE-5CE8C7511F96}" presName="node" presStyleLbl="node1" presStyleIdx="1" presStyleCnt="9" custLinFactNeighborX="-1921" custLinFactNeighborY="846">
        <dgm:presLayoutVars>
          <dgm:bulletEnabled val="1"/>
        </dgm:presLayoutVars>
      </dgm:prSet>
      <dgm:spPr/>
      <dgm:t>
        <a:bodyPr/>
        <a:lstStyle/>
        <a:p>
          <a:endParaRPr lang="ru-RU"/>
        </a:p>
      </dgm:t>
    </dgm:pt>
    <dgm:pt modelId="{AB7E5E84-8772-437E-931D-539A4BD352EB}" type="pres">
      <dgm:prSet presAssocID="{42A86A12-77DA-4F28-BCFD-DA40AAFC17DC}" presName="sibTrans" presStyleCnt="0"/>
      <dgm:spPr/>
    </dgm:pt>
    <dgm:pt modelId="{151D7F27-6909-4144-8D04-70DBE16E6CDF}" type="pres">
      <dgm:prSet presAssocID="{55459072-F19C-4D11-8019-4DCFF3D61B89}" presName="node" presStyleLbl="node1" presStyleIdx="2" presStyleCnt="9" custScaleX="112103">
        <dgm:presLayoutVars>
          <dgm:bulletEnabled val="1"/>
        </dgm:presLayoutVars>
      </dgm:prSet>
      <dgm:spPr/>
      <dgm:t>
        <a:bodyPr/>
        <a:lstStyle/>
        <a:p>
          <a:endParaRPr lang="ru-RU"/>
        </a:p>
      </dgm:t>
    </dgm:pt>
    <dgm:pt modelId="{117F8336-3D41-4007-814C-A7AAE6B22C10}" type="pres">
      <dgm:prSet presAssocID="{5E965080-F5E2-4C85-B604-554F59EBE29C}" presName="sibTrans" presStyleCnt="0"/>
      <dgm:spPr/>
    </dgm:pt>
    <dgm:pt modelId="{8083ABB2-EFA9-4C9C-8665-D0E661F9C9C6}" type="pres">
      <dgm:prSet presAssocID="{24FAF06D-6C3E-4C86-A2BB-F9779B19CC1B}" presName="node" presStyleLbl="node1" presStyleIdx="3" presStyleCnt="9" custScaleX="124947">
        <dgm:presLayoutVars>
          <dgm:bulletEnabled val="1"/>
        </dgm:presLayoutVars>
      </dgm:prSet>
      <dgm:spPr/>
      <dgm:t>
        <a:bodyPr/>
        <a:lstStyle/>
        <a:p>
          <a:endParaRPr lang="ru-RU"/>
        </a:p>
      </dgm:t>
    </dgm:pt>
    <dgm:pt modelId="{35B832CA-E12A-4424-811B-ABB0A8AF06EE}" type="pres">
      <dgm:prSet presAssocID="{7156F7E0-EBDE-4642-A064-2A4BF2391794}" presName="sibTrans" presStyleCnt="0"/>
      <dgm:spPr/>
    </dgm:pt>
    <dgm:pt modelId="{FFA82302-CCF7-49EB-8CBA-170069BB9CBA}" type="pres">
      <dgm:prSet presAssocID="{67C1CAF6-5BD6-4B27-A8EB-F08F2250898E}" presName="node" presStyleLbl="node1" presStyleIdx="4" presStyleCnt="9">
        <dgm:presLayoutVars>
          <dgm:bulletEnabled val="1"/>
        </dgm:presLayoutVars>
      </dgm:prSet>
      <dgm:spPr/>
      <dgm:t>
        <a:bodyPr/>
        <a:lstStyle/>
        <a:p>
          <a:endParaRPr lang="ru-RU"/>
        </a:p>
      </dgm:t>
    </dgm:pt>
    <dgm:pt modelId="{B9DE9763-0504-4497-AAA3-2DDC7B13DACB}" type="pres">
      <dgm:prSet presAssocID="{FCAD84E2-0E57-4064-9145-93C37E7AAAC3}" presName="sibTrans" presStyleCnt="0"/>
      <dgm:spPr/>
    </dgm:pt>
    <dgm:pt modelId="{F29DE356-9BDB-425B-A5C5-BF450AD2FD9E}" type="pres">
      <dgm:prSet presAssocID="{6FB13446-ADB4-40E6-BDAB-B5ADE765F996}" presName="node" presStyleLbl="node1" presStyleIdx="5" presStyleCnt="9" custScaleX="112103">
        <dgm:presLayoutVars>
          <dgm:bulletEnabled val="1"/>
        </dgm:presLayoutVars>
      </dgm:prSet>
      <dgm:spPr/>
      <dgm:t>
        <a:bodyPr/>
        <a:lstStyle/>
        <a:p>
          <a:endParaRPr lang="ru-RU"/>
        </a:p>
      </dgm:t>
    </dgm:pt>
    <dgm:pt modelId="{E874C51A-C12D-4CB7-88D3-CC5F5FB95B16}" type="pres">
      <dgm:prSet presAssocID="{F9C4FB39-C37D-4C0B-AADB-72775BAC3E23}" presName="sibTrans" presStyleCnt="0"/>
      <dgm:spPr/>
    </dgm:pt>
    <dgm:pt modelId="{B3D30F30-BAFF-4F19-91D9-C07AEEC9F590}" type="pres">
      <dgm:prSet presAssocID="{C7DF2079-390F-49A1-9B79-5CAA5B1FD06F}" presName="node" presStyleLbl="node1" presStyleIdx="6" presStyleCnt="9" custScaleX="124947">
        <dgm:presLayoutVars>
          <dgm:bulletEnabled val="1"/>
        </dgm:presLayoutVars>
      </dgm:prSet>
      <dgm:spPr/>
      <dgm:t>
        <a:bodyPr/>
        <a:lstStyle/>
        <a:p>
          <a:endParaRPr lang="ru-RU"/>
        </a:p>
      </dgm:t>
    </dgm:pt>
    <dgm:pt modelId="{DB7A0594-8B84-45A9-B97E-9BF3FA8FA647}" type="pres">
      <dgm:prSet presAssocID="{06D57F0C-2FEC-4D63-8DA8-A25926C8200D}" presName="sibTrans" presStyleCnt="0"/>
      <dgm:spPr/>
    </dgm:pt>
    <dgm:pt modelId="{D4689629-C404-48CE-B6F9-5E06138FFE8F}" type="pres">
      <dgm:prSet presAssocID="{61CC5EC9-BB9D-43E5-BFAB-8BCC8592DA59}" presName="node" presStyleLbl="node1" presStyleIdx="7" presStyleCnt="9">
        <dgm:presLayoutVars>
          <dgm:bulletEnabled val="1"/>
        </dgm:presLayoutVars>
      </dgm:prSet>
      <dgm:spPr/>
      <dgm:t>
        <a:bodyPr/>
        <a:lstStyle/>
        <a:p>
          <a:endParaRPr lang="ru-RU"/>
        </a:p>
      </dgm:t>
    </dgm:pt>
    <dgm:pt modelId="{1B93DFEA-EC44-4240-ADD7-F632F72CBAC5}" type="pres">
      <dgm:prSet presAssocID="{8FD98CD5-FFB6-413F-8A0E-ECB4CCC5A5F6}" presName="sibTrans" presStyleCnt="0"/>
      <dgm:spPr/>
    </dgm:pt>
    <dgm:pt modelId="{48BEC0B4-14F5-4345-9757-3AF83D8BF0BC}" type="pres">
      <dgm:prSet presAssocID="{F5654321-6AA6-4798-8631-AB9AC31F806A}" presName="node" presStyleLbl="node1" presStyleIdx="8" presStyleCnt="9" custScaleX="112103">
        <dgm:presLayoutVars>
          <dgm:bulletEnabled val="1"/>
        </dgm:presLayoutVars>
      </dgm:prSet>
      <dgm:spPr/>
      <dgm:t>
        <a:bodyPr/>
        <a:lstStyle/>
        <a:p>
          <a:endParaRPr lang="ru-RU"/>
        </a:p>
      </dgm:t>
    </dgm:pt>
  </dgm:ptLst>
  <dgm:cxnLst>
    <dgm:cxn modelId="{2187032F-1510-4A25-BA09-4C6E6114FD39}" srcId="{506D2C26-6D1D-48E0-8DAC-F0556CA11FD9}" destId="{61CC5EC9-BB9D-43E5-BFAB-8BCC8592DA59}" srcOrd="7" destOrd="0" parTransId="{F362EE46-BF6F-44BA-B060-72F51ACD7714}" sibTransId="{8FD98CD5-FFB6-413F-8A0E-ECB4CCC5A5F6}"/>
    <dgm:cxn modelId="{FFA36989-BAC8-4155-9970-623C000F7DF1}" type="presOf" srcId="{6BC215B3-32B7-41B9-8CEE-5CE8C7511F96}" destId="{CBBB1A0F-A12D-4D4F-90CC-617FFE461732}" srcOrd="0" destOrd="0" presId="urn:microsoft.com/office/officeart/2005/8/layout/default#1"/>
    <dgm:cxn modelId="{A5491701-07A8-432D-9A83-3C2C86C49C8C}" type="presOf" srcId="{6FB13446-ADB4-40E6-BDAB-B5ADE765F996}" destId="{F29DE356-9BDB-425B-A5C5-BF450AD2FD9E}" srcOrd="0" destOrd="0" presId="urn:microsoft.com/office/officeart/2005/8/layout/default#1"/>
    <dgm:cxn modelId="{4BE30009-8AAF-4241-98C9-97EFB4995A64}" srcId="{506D2C26-6D1D-48E0-8DAC-F0556CA11FD9}" destId="{6BC215B3-32B7-41B9-8CEE-5CE8C7511F96}" srcOrd="1" destOrd="0" parTransId="{865B8827-60CF-450F-9DC8-E456F1F560DE}" sibTransId="{42A86A12-77DA-4F28-BCFD-DA40AAFC17DC}"/>
    <dgm:cxn modelId="{9378BAC5-525B-4FA9-A0A8-2853C2781977}" srcId="{506D2C26-6D1D-48E0-8DAC-F0556CA11FD9}" destId="{F5654321-6AA6-4798-8631-AB9AC31F806A}" srcOrd="8" destOrd="0" parTransId="{32C72C6A-F3D4-4FEA-9484-78D0D0730B7A}" sibTransId="{E3D10BC1-1BAA-43AB-8FD8-A77B2F4F3EB8}"/>
    <dgm:cxn modelId="{13BDC19C-81BF-40AE-91C5-58D3BA29FAF9}" type="presOf" srcId="{506D2C26-6D1D-48E0-8DAC-F0556CA11FD9}" destId="{06FE770F-AD8B-4642-85C8-F052A53B290A}" srcOrd="0" destOrd="0" presId="urn:microsoft.com/office/officeart/2005/8/layout/default#1"/>
    <dgm:cxn modelId="{7CBB60DD-197C-4301-BEFF-EA36E72955E2}" srcId="{506D2C26-6D1D-48E0-8DAC-F0556CA11FD9}" destId="{214BB190-AFA8-4099-8304-5AE23E36A71B}" srcOrd="0" destOrd="0" parTransId="{66B05841-E4A6-41E4-94AD-2D6B1F02B32B}" sibTransId="{F9C9867A-A0E7-4B60-8154-40DBCA925E50}"/>
    <dgm:cxn modelId="{98ECE568-1B56-43B7-BFDF-409BFED41A64}" type="presOf" srcId="{214BB190-AFA8-4099-8304-5AE23E36A71B}" destId="{0CD3696E-F653-4249-A666-BA63435BECB5}" srcOrd="0" destOrd="0" presId="urn:microsoft.com/office/officeart/2005/8/layout/default#1"/>
    <dgm:cxn modelId="{80462DC0-AD8F-4686-B545-AED169FF7331}" srcId="{506D2C26-6D1D-48E0-8DAC-F0556CA11FD9}" destId="{24FAF06D-6C3E-4C86-A2BB-F9779B19CC1B}" srcOrd="3" destOrd="0" parTransId="{0E126A46-07F5-4666-9753-855069B3DD72}" sibTransId="{7156F7E0-EBDE-4642-A064-2A4BF2391794}"/>
    <dgm:cxn modelId="{7ADF3FB8-AF21-4ABA-8F81-D77E2A7B84F9}" srcId="{506D2C26-6D1D-48E0-8DAC-F0556CA11FD9}" destId="{C7DF2079-390F-49A1-9B79-5CAA5B1FD06F}" srcOrd="6" destOrd="0" parTransId="{66F31F46-DCBB-4C8C-9DFB-6F0D7A22E7F0}" sibTransId="{06D57F0C-2FEC-4D63-8DA8-A25926C8200D}"/>
    <dgm:cxn modelId="{960D3202-FDA2-4925-95A3-BAACAB098FA4}" type="presOf" srcId="{24FAF06D-6C3E-4C86-A2BB-F9779B19CC1B}" destId="{8083ABB2-EFA9-4C9C-8665-D0E661F9C9C6}" srcOrd="0" destOrd="0" presId="urn:microsoft.com/office/officeart/2005/8/layout/default#1"/>
    <dgm:cxn modelId="{5C10A1B0-C2C1-4AB9-B04C-0BF2B4E8D7B0}" type="presOf" srcId="{61CC5EC9-BB9D-43E5-BFAB-8BCC8592DA59}" destId="{D4689629-C404-48CE-B6F9-5E06138FFE8F}" srcOrd="0" destOrd="0" presId="urn:microsoft.com/office/officeart/2005/8/layout/default#1"/>
    <dgm:cxn modelId="{7D9917F4-8E30-4027-8CD5-27701E390497}" srcId="{506D2C26-6D1D-48E0-8DAC-F0556CA11FD9}" destId="{6FB13446-ADB4-40E6-BDAB-B5ADE765F996}" srcOrd="5" destOrd="0" parTransId="{7078958A-66BB-439C-95C4-14903187C274}" sibTransId="{F9C4FB39-C37D-4C0B-AADB-72775BAC3E23}"/>
    <dgm:cxn modelId="{B91B0ACF-3115-44F3-8E5C-8C6496B5FD1C}" srcId="{506D2C26-6D1D-48E0-8DAC-F0556CA11FD9}" destId="{67C1CAF6-5BD6-4B27-A8EB-F08F2250898E}" srcOrd="4" destOrd="0" parTransId="{E1388CB4-463D-4479-9AD7-8F98EA32BE23}" sibTransId="{FCAD84E2-0E57-4064-9145-93C37E7AAAC3}"/>
    <dgm:cxn modelId="{E6C83274-F86A-487F-A9CC-6FD2A9848B78}" srcId="{506D2C26-6D1D-48E0-8DAC-F0556CA11FD9}" destId="{55459072-F19C-4D11-8019-4DCFF3D61B89}" srcOrd="2" destOrd="0" parTransId="{E1A458C1-81C7-44AD-9A53-093A877311D6}" sibTransId="{5E965080-F5E2-4C85-B604-554F59EBE29C}"/>
    <dgm:cxn modelId="{CEECF0A7-6F5A-4590-BDFC-7FC2D97DB875}" type="presOf" srcId="{C7DF2079-390F-49A1-9B79-5CAA5B1FD06F}" destId="{B3D30F30-BAFF-4F19-91D9-C07AEEC9F590}" srcOrd="0" destOrd="0" presId="urn:microsoft.com/office/officeart/2005/8/layout/default#1"/>
    <dgm:cxn modelId="{68264664-AD60-4F08-BE23-A24765116CA3}" type="presOf" srcId="{55459072-F19C-4D11-8019-4DCFF3D61B89}" destId="{151D7F27-6909-4144-8D04-70DBE16E6CDF}" srcOrd="0" destOrd="0" presId="urn:microsoft.com/office/officeart/2005/8/layout/default#1"/>
    <dgm:cxn modelId="{3B68BF42-E6D8-4DE3-A73A-EFA9F6EF4483}" type="presOf" srcId="{67C1CAF6-5BD6-4B27-A8EB-F08F2250898E}" destId="{FFA82302-CCF7-49EB-8CBA-170069BB9CBA}" srcOrd="0" destOrd="0" presId="urn:microsoft.com/office/officeart/2005/8/layout/default#1"/>
    <dgm:cxn modelId="{510FE9C8-F911-4250-86D1-75BD4DE74111}" type="presOf" srcId="{F5654321-6AA6-4798-8631-AB9AC31F806A}" destId="{48BEC0B4-14F5-4345-9757-3AF83D8BF0BC}" srcOrd="0" destOrd="0" presId="urn:microsoft.com/office/officeart/2005/8/layout/default#1"/>
    <dgm:cxn modelId="{2625D6EA-44E3-4C02-91D0-C238D13FE522}" type="presParOf" srcId="{06FE770F-AD8B-4642-85C8-F052A53B290A}" destId="{0CD3696E-F653-4249-A666-BA63435BECB5}" srcOrd="0" destOrd="0" presId="urn:microsoft.com/office/officeart/2005/8/layout/default#1"/>
    <dgm:cxn modelId="{F421351C-D58A-450A-9166-A236816D2E96}" type="presParOf" srcId="{06FE770F-AD8B-4642-85C8-F052A53B290A}" destId="{439606DE-0D88-45F7-B729-56263895CDCA}" srcOrd="1" destOrd="0" presId="urn:microsoft.com/office/officeart/2005/8/layout/default#1"/>
    <dgm:cxn modelId="{F56AC6B4-5455-426F-8550-C88A7405234A}" type="presParOf" srcId="{06FE770F-AD8B-4642-85C8-F052A53B290A}" destId="{CBBB1A0F-A12D-4D4F-90CC-617FFE461732}" srcOrd="2" destOrd="0" presId="urn:microsoft.com/office/officeart/2005/8/layout/default#1"/>
    <dgm:cxn modelId="{F9BD8F8D-C7A1-4865-90B3-73A9F012919E}" type="presParOf" srcId="{06FE770F-AD8B-4642-85C8-F052A53B290A}" destId="{AB7E5E84-8772-437E-931D-539A4BD352EB}" srcOrd="3" destOrd="0" presId="urn:microsoft.com/office/officeart/2005/8/layout/default#1"/>
    <dgm:cxn modelId="{B202AF95-4B89-4CED-B6CB-C3B29BBC461D}" type="presParOf" srcId="{06FE770F-AD8B-4642-85C8-F052A53B290A}" destId="{151D7F27-6909-4144-8D04-70DBE16E6CDF}" srcOrd="4" destOrd="0" presId="urn:microsoft.com/office/officeart/2005/8/layout/default#1"/>
    <dgm:cxn modelId="{81B7AE2F-BEC6-4BF7-8287-11E489F825D7}" type="presParOf" srcId="{06FE770F-AD8B-4642-85C8-F052A53B290A}" destId="{117F8336-3D41-4007-814C-A7AAE6B22C10}" srcOrd="5" destOrd="0" presId="urn:microsoft.com/office/officeart/2005/8/layout/default#1"/>
    <dgm:cxn modelId="{DBFA13C9-155A-4192-9E43-90C1AC2B4E4E}" type="presParOf" srcId="{06FE770F-AD8B-4642-85C8-F052A53B290A}" destId="{8083ABB2-EFA9-4C9C-8665-D0E661F9C9C6}" srcOrd="6" destOrd="0" presId="urn:microsoft.com/office/officeart/2005/8/layout/default#1"/>
    <dgm:cxn modelId="{F894654B-1F0A-411F-9EE5-FA9E31A607D9}" type="presParOf" srcId="{06FE770F-AD8B-4642-85C8-F052A53B290A}" destId="{35B832CA-E12A-4424-811B-ABB0A8AF06EE}" srcOrd="7" destOrd="0" presId="urn:microsoft.com/office/officeart/2005/8/layout/default#1"/>
    <dgm:cxn modelId="{1BDA7DD3-F35B-4CE0-8A96-5E7D405B4BCA}" type="presParOf" srcId="{06FE770F-AD8B-4642-85C8-F052A53B290A}" destId="{FFA82302-CCF7-49EB-8CBA-170069BB9CBA}" srcOrd="8" destOrd="0" presId="urn:microsoft.com/office/officeart/2005/8/layout/default#1"/>
    <dgm:cxn modelId="{D30CE0C1-172F-4E36-9885-1D6B32092615}" type="presParOf" srcId="{06FE770F-AD8B-4642-85C8-F052A53B290A}" destId="{B9DE9763-0504-4497-AAA3-2DDC7B13DACB}" srcOrd="9" destOrd="0" presId="urn:microsoft.com/office/officeart/2005/8/layout/default#1"/>
    <dgm:cxn modelId="{812390FE-73A9-4D61-9C7B-9DC7A80FCBB2}" type="presParOf" srcId="{06FE770F-AD8B-4642-85C8-F052A53B290A}" destId="{F29DE356-9BDB-425B-A5C5-BF450AD2FD9E}" srcOrd="10" destOrd="0" presId="urn:microsoft.com/office/officeart/2005/8/layout/default#1"/>
    <dgm:cxn modelId="{F864B3B1-6A81-450E-9317-69A1A8599359}" type="presParOf" srcId="{06FE770F-AD8B-4642-85C8-F052A53B290A}" destId="{E874C51A-C12D-4CB7-88D3-CC5F5FB95B16}" srcOrd="11" destOrd="0" presId="urn:microsoft.com/office/officeart/2005/8/layout/default#1"/>
    <dgm:cxn modelId="{21139817-F28A-43ED-BBDB-E792FD7DEB74}" type="presParOf" srcId="{06FE770F-AD8B-4642-85C8-F052A53B290A}" destId="{B3D30F30-BAFF-4F19-91D9-C07AEEC9F590}" srcOrd="12" destOrd="0" presId="urn:microsoft.com/office/officeart/2005/8/layout/default#1"/>
    <dgm:cxn modelId="{F75F8186-61DC-495E-9899-2EF9DF0D4322}" type="presParOf" srcId="{06FE770F-AD8B-4642-85C8-F052A53B290A}" destId="{DB7A0594-8B84-45A9-B97E-9BF3FA8FA647}" srcOrd="13" destOrd="0" presId="urn:microsoft.com/office/officeart/2005/8/layout/default#1"/>
    <dgm:cxn modelId="{F0941B39-FD7A-4C1F-AF9E-D3D9CE7F58B2}" type="presParOf" srcId="{06FE770F-AD8B-4642-85C8-F052A53B290A}" destId="{D4689629-C404-48CE-B6F9-5E06138FFE8F}" srcOrd="14" destOrd="0" presId="urn:microsoft.com/office/officeart/2005/8/layout/default#1"/>
    <dgm:cxn modelId="{5B26712C-5D00-4200-AD29-C4490F378857}" type="presParOf" srcId="{06FE770F-AD8B-4642-85C8-F052A53B290A}" destId="{1B93DFEA-EC44-4240-ADD7-F632F72CBAC5}" srcOrd="15" destOrd="0" presId="urn:microsoft.com/office/officeart/2005/8/layout/default#1"/>
    <dgm:cxn modelId="{1B3E6F0E-115F-41F2-874C-BC62B00B6E1E}" type="presParOf" srcId="{06FE770F-AD8B-4642-85C8-F052A53B290A}" destId="{48BEC0B4-14F5-4345-9757-3AF83D8BF0BC}" srcOrd="1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4A2C2F1-5922-474F-B5C1-E30C4A6B7F06}"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ru-RU"/>
        </a:p>
      </dgm:t>
    </dgm:pt>
    <dgm:pt modelId="{44C2D884-C2DB-4BBE-B3B3-05B64512AD56}">
      <dgm:prSet phldrT="[Текст]" custT="1"/>
      <dgm:spPr/>
      <dgm:t>
        <a:bodyPr/>
        <a:lstStyle/>
        <a:p>
          <a:r>
            <a:rPr lang="ru-RU" sz="2800" b="1" spc="-5" dirty="0" smtClean="0">
              <a:solidFill>
                <a:srgbClr val="FFC000"/>
              </a:solidFill>
              <a:latin typeface="Times New Roman"/>
              <a:ea typeface="Times New Roman"/>
              <a:cs typeface="Times New Roman"/>
            </a:rPr>
            <a:t>сроков выплаты заработной платы; </a:t>
          </a:r>
          <a:endParaRPr lang="ru-RU" sz="2800" dirty="0">
            <a:solidFill>
              <a:srgbClr val="FFC000"/>
            </a:solidFill>
          </a:endParaRPr>
        </a:p>
      </dgm:t>
    </dgm:pt>
    <dgm:pt modelId="{EF09E289-21A9-4F9D-9B50-F5694FCD3955}" type="parTrans" cxnId="{E8E7BFF8-DD57-4773-ACE3-A66260451E13}">
      <dgm:prSet/>
      <dgm:spPr/>
      <dgm:t>
        <a:bodyPr/>
        <a:lstStyle/>
        <a:p>
          <a:endParaRPr lang="ru-RU"/>
        </a:p>
      </dgm:t>
    </dgm:pt>
    <dgm:pt modelId="{C7EF9EBC-D16F-4756-AA7C-07CFD3B906B8}" type="sibTrans" cxnId="{E8E7BFF8-DD57-4773-ACE3-A66260451E13}">
      <dgm:prSet/>
      <dgm:spPr/>
      <dgm:t>
        <a:bodyPr/>
        <a:lstStyle/>
        <a:p>
          <a:endParaRPr lang="ru-RU"/>
        </a:p>
      </dgm:t>
    </dgm:pt>
    <dgm:pt modelId="{A6DF70E3-9E2E-4806-83CC-C009692839AF}">
      <dgm:prSet phldrT="[Текст]" custT="1"/>
      <dgm:spPr/>
      <dgm:t>
        <a:bodyPr/>
        <a:lstStyle/>
        <a:p>
          <a:r>
            <a:rPr lang="ru-RU" sz="2400" b="1" spc="-5" dirty="0" smtClean="0">
              <a:solidFill>
                <a:srgbClr val="FFFF00"/>
              </a:solidFill>
              <a:latin typeface="Times New Roman"/>
              <a:ea typeface="Times New Roman"/>
              <a:cs typeface="Times New Roman"/>
            </a:rPr>
            <a:t>невыплата причитающихся средств при увольнении работника;</a:t>
          </a:r>
          <a:endParaRPr lang="ru-RU" sz="2400" dirty="0">
            <a:solidFill>
              <a:srgbClr val="FFFF00"/>
            </a:solidFill>
          </a:endParaRPr>
        </a:p>
      </dgm:t>
    </dgm:pt>
    <dgm:pt modelId="{B696DE74-6DB4-4752-A84A-B0E635DCE884}" type="parTrans" cxnId="{AFBD8DF5-7370-4CE5-AD37-59B5814042DD}">
      <dgm:prSet/>
      <dgm:spPr/>
      <dgm:t>
        <a:bodyPr/>
        <a:lstStyle/>
        <a:p>
          <a:endParaRPr lang="ru-RU"/>
        </a:p>
      </dgm:t>
    </dgm:pt>
    <dgm:pt modelId="{06E8C213-12A5-453A-B9B8-8A47D63CDF88}" type="sibTrans" cxnId="{AFBD8DF5-7370-4CE5-AD37-59B5814042DD}">
      <dgm:prSet/>
      <dgm:spPr/>
      <dgm:t>
        <a:bodyPr/>
        <a:lstStyle/>
        <a:p>
          <a:endParaRPr lang="ru-RU"/>
        </a:p>
      </dgm:t>
    </dgm:pt>
    <dgm:pt modelId="{DBA7C75A-771C-4792-BE15-D736552F30A9}">
      <dgm:prSet phldrT="[Текст]" custT="1"/>
      <dgm:spPr/>
      <dgm:t>
        <a:bodyPr/>
        <a:lstStyle/>
        <a:p>
          <a:r>
            <a:rPr lang="ru-RU" sz="2800" b="1" spc="-5" dirty="0" smtClean="0">
              <a:solidFill>
                <a:srgbClr val="FFC000"/>
              </a:solidFill>
              <a:latin typeface="Times New Roman"/>
              <a:ea typeface="Times New Roman"/>
              <a:cs typeface="Times New Roman"/>
            </a:rPr>
            <a:t>сроков оплаты отпуска; </a:t>
          </a:r>
          <a:endParaRPr lang="ru-RU" sz="2800" dirty="0">
            <a:solidFill>
              <a:srgbClr val="FFC000"/>
            </a:solidFill>
          </a:endParaRPr>
        </a:p>
      </dgm:t>
    </dgm:pt>
    <dgm:pt modelId="{D288749B-59F3-44A3-8583-091B249A9442}" type="parTrans" cxnId="{74DC3FE7-1C9A-4481-A289-A0E83A84948A}">
      <dgm:prSet/>
      <dgm:spPr/>
      <dgm:t>
        <a:bodyPr/>
        <a:lstStyle/>
        <a:p>
          <a:endParaRPr lang="ru-RU"/>
        </a:p>
      </dgm:t>
    </dgm:pt>
    <dgm:pt modelId="{3FEF0E1B-FD35-44A2-904F-B7006A5852FA}" type="sibTrans" cxnId="{74DC3FE7-1C9A-4481-A289-A0E83A84948A}">
      <dgm:prSet/>
      <dgm:spPr/>
      <dgm:t>
        <a:bodyPr/>
        <a:lstStyle/>
        <a:p>
          <a:endParaRPr lang="ru-RU"/>
        </a:p>
      </dgm:t>
    </dgm:pt>
    <dgm:pt modelId="{FAED2F9A-E622-4A0A-AE33-DF36E63E6C03}">
      <dgm:prSet phldrT="[Текст]" custT="1"/>
      <dgm:spPr/>
      <dgm:t>
        <a:bodyPr/>
        <a:lstStyle/>
        <a:p>
          <a:r>
            <a:rPr lang="ru-RU" sz="2400" b="1" spc="-5" dirty="0" smtClean="0">
              <a:solidFill>
                <a:srgbClr val="FFFF00"/>
              </a:solidFill>
              <a:latin typeface="Times New Roman"/>
              <a:ea typeface="Times New Roman"/>
              <a:cs typeface="Times New Roman"/>
            </a:rPr>
            <a:t>отсутствие повышенной оплаты труда за работу в местностях с особыми климатическими условиями; </a:t>
          </a:r>
          <a:endParaRPr lang="ru-RU" sz="2400" dirty="0">
            <a:solidFill>
              <a:srgbClr val="FFFF00"/>
            </a:solidFill>
          </a:endParaRPr>
        </a:p>
      </dgm:t>
    </dgm:pt>
    <dgm:pt modelId="{710AB9D7-53BD-4099-BC01-1E68B79A3518}" type="parTrans" cxnId="{08D72C23-1DA2-45C1-8603-41C26E919B75}">
      <dgm:prSet/>
      <dgm:spPr/>
      <dgm:t>
        <a:bodyPr/>
        <a:lstStyle/>
        <a:p>
          <a:endParaRPr lang="ru-RU"/>
        </a:p>
      </dgm:t>
    </dgm:pt>
    <dgm:pt modelId="{9D4D2B3A-91B6-4066-AB5F-10E8F9CAC745}" type="sibTrans" cxnId="{08D72C23-1DA2-45C1-8603-41C26E919B75}">
      <dgm:prSet/>
      <dgm:spPr/>
      <dgm:t>
        <a:bodyPr/>
        <a:lstStyle/>
        <a:p>
          <a:endParaRPr lang="ru-RU"/>
        </a:p>
      </dgm:t>
    </dgm:pt>
    <dgm:pt modelId="{3CA04CC8-7806-49CD-9FE1-907DB5257D2A}">
      <dgm:prSet phldrT="[Текст]" custT="1"/>
      <dgm:spPr/>
      <dgm:t>
        <a:bodyPr/>
        <a:lstStyle/>
        <a:p>
          <a:r>
            <a:rPr lang="ru-RU" sz="2600" b="1" spc="-5" dirty="0" smtClean="0">
              <a:solidFill>
                <a:srgbClr val="FFC000"/>
              </a:solidFill>
              <a:latin typeface="Times New Roman"/>
              <a:ea typeface="Times New Roman"/>
            </a:rPr>
            <a:t>сроков выплаты пособий по временной нетрудоспособности. </a:t>
          </a:r>
          <a:endParaRPr lang="ru-RU" sz="2600" dirty="0">
            <a:solidFill>
              <a:srgbClr val="FFC000"/>
            </a:solidFill>
          </a:endParaRPr>
        </a:p>
      </dgm:t>
    </dgm:pt>
    <dgm:pt modelId="{E4649D1D-484C-4FB7-B606-8BBF0CC7B41F}" type="parTrans" cxnId="{C7532033-6309-4C4B-A3EA-C5BFB6089DAE}">
      <dgm:prSet/>
      <dgm:spPr/>
      <dgm:t>
        <a:bodyPr/>
        <a:lstStyle/>
        <a:p>
          <a:endParaRPr lang="ru-RU"/>
        </a:p>
      </dgm:t>
    </dgm:pt>
    <dgm:pt modelId="{8FBE493D-441B-49FE-A78E-9728D268B370}" type="sibTrans" cxnId="{C7532033-6309-4C4B-A3EA-C5BFB6089DAE}">
      <dgm:prSet/>
      <dgm:spPr/>
      <dgm:t>
        <a:bodyPr/>
        <a:lstStyle/>
        <a:p>
          <a:endParaRPr lang="ru-RU"/>
        </a:p>
      </dgm:t>
    </dgm:pt>
    <dgm:pt modelId="{CF3C9943-0388-4884-8FE5-0DCCFD2E77DF}">
      <dgm:prSet phldrT="[Текст]" custT="1"/>
      <dgm:spPr/>
      <dgm:t>
        <a:bodyPr/>
        <a:lstStyle/>
        <a:p>
          <a:r>
            <a:rPr lang="ru-RU" sz="2600" b="1" dirty="0" smtClean="0">
              <a:solidFill>
                <a:srgbClr val="FFFF00"/>
              </a:solidFill>
              <a:latin typeface="Times New Roman" pitchFamily="18" charset="0"/>
              <a:cs typeface="Times New Roman" pitchFamily="18" charset="0"/>
            </a:rPr>
            <a:t>невыплата работникам заработной платы в полном размере;</a:t>
          </a:r>
          <a:endParaRPr lang="ru-RU" sz="2600" b="1" dirty="0">
            <a:solidFill>
              <a:srgbClr val="FFFF00"/>
            </a:solidFill>
            <a:latin typeface="Times New Roman" pitchFamily="18" charset="0"/>
            <a:cs typeface="Times New Roman" pitchFamily="18" charset="0"/>
          </a:endParaRPr>
        </a:p>
      </dgm:t>
    </dgm:pt>
    <dgm:pt modelId="{FC4853D7-A53D-4696-9F1F-47F3C851B300}" type="parTrans" cxnId="{EC576BA7-25F8-47DC-833A-A64AF98AEDD4}">
      <dgm:prSet/>
      <dgm:spPr/>
      <dgm:t>
        <a:bodyPr/>
        <a:lstStyle/>
        <a:p>
          <a:endParaRPr lang="ru-RU"/>
        </a:p>
      </dgm:t>
    </dgm:pt>
    <dgm:pt modelId="{2FF2A2AE-1F1B-4E78-9C7C-435D3D3EF10C}" type="sibTrans" cxnId="{EC576BA7-25F8-47DC-833A-A64AF98AEDD4}">
      <dgm:prSet/>
      <dgm:spPr/>
      <dgm:t>
        <a:bodyPr/>
        <a:lstStyle/>
        <a:p>
          <a:endParaRPr lang="ru-RU"/>
        </a:p>
      </dgm:t>
    </dgm:pt>
    <dgm:pt modelId="{64AA6277-5825-4438-9C76-F769DA2D4379}" type="pres">
      <dgm:prSet presAssocID="{44A2C2F1-5922-474F-B5C1-E30C4A6B7F06}" presName="linear" presStyleCnt="0">
        <dgm:presLayoutVars>
          <dgm:dir/>
          <dgm:animLvl val="lvl"/>
          <dgm:resizeHandles val="exact"/>
        </dgm:presLayoutVars>
      </dgm:prSet>
      <dgm:spPr/>
      <dgm:t>
        <a:bodyPr/>
        <a:lstStyle/>
        <a:p>
          <a:endParaRPr lang="ru-RU"/>
        </a:p>
      </dgm:t>
    </dgm:pt>
    <dgm:pt modelId="{E1AD2847-676F-441E-8950-3A74D4E23E17}" type="pres">
      <dgm:prSet presAssocID="{CF3C9943-0388-4884-8FE5-0DCCFD2E77DF}" presName="parentLin" presStyleCnt="0"/>
      <dgm:spPr/>
    </dgm:pt>
    <dgm:pt modelId="{F60F0BA4-5FBC-4CF6-A900-08FD8B350DC7}" type="pres">
      <dgm:prSet presAssocID="{CF3C9943-0388-4884-8FE5-0DCCFD2E77DF}" presName="parentLeftMargin" presStyleLbl="node1" presStyleIdx="0" presStyleCnt="6"/>
      <dgm:spPr/>
      <dgm:t>
        <a:bodyPr/>
        <a:lstStyle/>
        <a:p>
          <a:endParaRPr lang="ru-RU"/>
        </a:p>
      </dgm:t>
    </dgm:pt>
    <dgm:pt modelId="{220A9588-5E6B-4E11-B206-2342338835AF}" type="pres">
      <dgm:prSet presAssocID="{CF3C9943-0388-4884-8FE5-0DCCFD2E77DF}" presName="parentText" presStyleLbl="node1" presStyleIdx="0" presStyleCnt="6" custScaleX="142857" custScaleY="259677">
        <dgm:presLayoutVars>
          <dgm:chMax val="0"/>
          <dgm:bulletEnabled val="1"/>
        </dgm:presLayoutVars>
      </dgm:prSet>
      <dgm:spPr/>
      <dgm:t>
        <a:bodyPr/>
        <a:lstStyle/>
        <a:p>
          <a:endParaRPr lang="ru-RU"/>
        </a:p>
      </dgm:t>
    </dgm:pt>
    <dgm:pt modelId="{9D16E69A-D912-4584-BB9E-A835B82F6467}" type="pres">
      <dgm:prSet presAssocID="{CF3C9943-0388-4884-8FE5-0DCCFD2E77DF}" presName="negativeSpace" presStyleCnt="0"/>
      <dgm:spPr/>
    </dgm:pt>
    <dgm:pt modelId="{36A87F25-934B-4BEB-B600-3D90B703ED54}" type="pres">
      <dgm:prSet presAssocID="{CF3C9943-0388-4884-8FE5-0DCCFD2E77DF}" presName="childText" presStyleLbl="conFgAcc1" presStyleIdx="0" presStyleCnt="6">
        <dgm:presLayoutVars>
          <dgm:bulletEnabled val="1"/>
        </dgm:presLayoutVars>
      </dgm:prSet>
      <dgm:spPr/>
    </dgm:pt>
    <dgm:pt modelId="{A5FEFB92-4298-4C79-8C26-6FCE8A137BDA}" type="pres">
      <dgm:prSet presAssocID="{2FF2A2AE-1F1B-4E78-9C7C-435D3D3EF10C}" presName="spaceBetweenRectangles" presStyleCnt="0"/>
      <dgm:spPr/>
    </dgm:pt>
    <dgm:pt modelId="{B7E235AA-0473-4391-B2F8-4844AABE45E4}" type="pres">
      <dgm:prSet presAssocID="{44C2D884-C2DB-4BBE-B3B3-05B64512AD56}" presName="parentLin" presStyleCnt="0"/>
      <dgm:spPr/>
    </dgm:pt>
    <dgm:pt modelId="{0FEAC71C-53BD-4FAC-9B44-498497704BF3}" type="pres">
      <dgm:prSet presAssocID="{44C2D884-C2DB-4BBE-B3B3-05B64512AD56}" presName="parentLeftMargin" presStyleLbl="node1" presStyleIdx="0" presStyleCnt="6"/>
      <dgm:spPr/>
      <dgm:t>
        <a:bodyPr/>
        <a:lstStyle/>
        <a:p>
          <a:endParaRPr lang="ru-RU"/>
        </a:p>
      </dgm:t>
    </dgm:pt>
    <dgm:pt modelId="{76ED57B9-34BE-4279-948D-B06C578F96EE}" type="pres">
      <dgm:prSet presAssocID="{44C2D884-C2DB-4BBE-B3B3-05B64512AD56}" presName="parentText" presStyleLbl="node1" presStyleIdx="1" presStyleCnt="6" custScaleX="142997" custScaleY="244408">
        <dgm:presLayoutVars>
          <dgm:chMax val="0"/>
          <dgm:bulletEnabled val="1"/>
        </dgm:presLayoutVars>
      </dgm:prSet>
      <dgm:spPr/>
      <dgm:t>
        <a:bodyPr/>
        <a:lstStyle/>
        <a:p>
          <a:endParaRPr lang="ru-RU"/>
        </a:p>
      </dgm:t>
    </dgm:pt>
    <dgm:pt modelId="{6D852C44-3860-4E11-AEA8-F8DB566DB98D}" type="pres">
      <dgm:prSet presAssocID="{44C2D884-C2DB-4BBE-B3B3-05B64512AD56}" presName="negativeSpace" presStyleCnt="0"/>
      <dgm:spPr/>
    </dgm:pt>
    <dgm:pt modelId="{112ABBC9-6B92-4A2A-953C-95032E86573C}" type="pres">
      <dgm:prSet presAssocID="{44C2D884-C2DB-4BBE-B3B3-05B64512AD56}" presName="childText" presStyleLbl="conFgAcc1" presStyleIdx="1" presStyleCnt="6">
        <dgm:presLayoutVars>
          <dgm:bulletEnabled val="1"/>
        </dgm:presLayoutVars>
      </dgm:prSet>
      <dgm:spPr/>
    </dgm:pt>
    <dgm:pt modelId="{4E8B6034-8B56-4283-8DC0-77F6390075D3}" type="pres">
      <dgm:prSet presAssocID="{C7EF9EBC-D16F-4756-AA7C-07CFD3B906B8}" presName="spaceBetweenRectangles" presStyleCnt="0"/>
      <dgm:spPr/>
    </dgm:pt>
    <dgm:pt modelId="{FBB3A3AA-F05A-48FB-A40C-B434627AA548}" type="pres">
      <dgm:prSet presAssocID="{A6DF70E3-9E2E-4806-83CC-C009692839AF}" presName="parentLin" presStyleCnt="0"/>
      <dgm:spPr/>
    </dgm:pt>
    <dgm:pt modelId="{3C018640-A3ED-4C16-94CF-3E36D71E8046}" type="pres">
      <dgm:prSet presAssocID="{A6DF70E3-9E2E-4806-83CC-C009692839AF}" presName="parentLeftMargin" presStyleLbl="node1" presStyleIdx="1" presStyleCnt="6"/>
      <dgm:spPr/>
      <dgm:t>
        <a:bodyPr/>
        <a:lstStyle/>
        <a:p>
          <a:endParaRPr lang="ru-RU"/>
        </a:p>
      </dgm:t>
    </dgm:pt>
    <dgm:pt modelId="{463D684C-629B-4206-8ACA-AC55F942C97D}" type="pres">
      <dgm:prSet presAssocID="{A6DF70E3-9E2E-4806-83CC-C009692839AF}" presName="parentText" presStyleLbl="node1" presStyleIdx="2" presStyleCnt="6" custScaleX="142857" custScaleY="208273">
        <dgm:presLayoutVars>
          <dgm:chMax val="0"/>
          <dgm:bulletEnabled val="1"/>
        </dgm:presLayoutVars>
      </dgm:prSet>
      <dgm:spPr/>
      <dgm:t>
        <a:bodyPr/>
        <a:lstStyle/>
        <a:p>
          <a:endParaRPr lang="ru-RU"/>
        </a:p>
      </dgm:t>
    </dgm:pt>
    <dgm:pt modelId="{8CEFF3A4-A88E-420B-8A47-5F8F0BB60B9E}" type="pres">
      <dgm:prSet presAssocID="{A6DF70E3-9E2E-4806-83CC-C009692839AF}" presName="negativeSpace" presStyleCnt="0"/>
      <dgm:spPr/>
    </dgm:pt>
    <dgm:pt modelId="{D3E37101-FABF-4FF3-BD13-B7293DEC84DD}" type="pres">
      <dgm:prSet presAssocID="{A6DF70E3-9E2E-4806-83CC-C009692839AF}" presName="childText" presStyleLbl="conFgAcc1" presStyleIdx="2" presStyleCnt="6">
        <dgm:presLayoutVars>
          <dgm:bulletEnabled val="1"/>
        </dgm:presLayoutVars>
      </dgm:prSet>
      <dgm:spPr/>
    </dgm:pt>
    <dgm:pt modelId="{DABD3187-3BB5-4EE8-A9C6-6E4319ACD7F2}" type="pres">
      <dgm:prSet presAssocID="{06E8C213-12A5-453A-B9B8-8A47D63CDF88}" presName="spaceBetweenRectangles" presStyleCnt="0"/>
      <dgm:spPr/>
    </dgm:pt>
    <dgm:pt modelId="{0BC13C81-6614-4FE7-90D0-678002E55003}" type="pres">
      <dgm:prSet presAssocID="{DBA7C75A-771C-4792-BE15-D736552F30A9}" presName="parentLin" presStyleCnt="0"/>
      <dgm:spPr/>
    </dgm:pt>
    <dgm:pt modelId="{C4519737-AF97-4CAC-AC21-1F66ABD06778}" type="pres">
      <dgm:prSet presAssocID="{DBA7C75A-771C-4792-BE15-D736552F30A9}" presName="parentLeftMargin" presStyleLbl="node1" presStyleIdx="2" presStyleCnt="6"/>
      <dgm:spPr/>
      <dgm:t>
        <a:bodyPr/>
        <a:lstStyle/>
        <a:p>
          <a:endParaRPr lang="ru-RU"/>
        </a:p>
      </dgm:t>
    </dgm:pt>
    <dgm:pt modelId="{86883AC9-8A25-4AEB-93B2-E0442FD18F25}" type="pres">
      <dgm:prSet presAssocID="{DBA7C75A-771C-4792-BE15-D736552F30A9}" presName="parentText" presStyleLbl="node1" presStyleIdx="3" presStyleCnt="6" custScaleX="142997" custScaleY="217315">
        <dgm:presLayoutVars>
          <dgm:chMax val="0"/>
          <dgm:bulletEnabled val="1"/>
        </dgm:presLayoutVars>
      </dgm:prSet>
      <dgm:spPr/>
      <dgm:t>
        <a:bodyPr/>
        <a:lstStyle/>
        <a:p>
          <a:endParaRPr lang="ru-RU"/>
        </a:p>
      </dgm:t>
    </dgm:pt>
    <dgm:pt modelId="{8B8668C3-38DC-4E9A-B51A-1434F30C84A8}" type="pres">
      <dgm:prSet presAssocID="{DBA7C75A-771C-4792-BE15-D736552F30A9}" presName="negativeSpace" presStyleCnt="0"/>
      <dgm:spPr/>
    </dgm:pt>
    <dgm:pt modelId="{E37EE40D-6D47-4E96-99E4-9CEB0806723B}" type="pres">
      <dgm:prSet presAssocID="{DBA7C75A-771C-4792-BE15-D736552F30A9}" presName="childText" presStyleLbl="conFgAcc1" presStyleIdx="3" presStyleCnt="6">
        <dgm:presLayoutVars>
          <dgm:bulletEnabled val="1"/>
        </dgm:presLayoutVars>
      </dgm:prSet>
      <dgm:spPr/>
    </dgm:pt>
    <dgm:pt modelId="{7EB30B6C-CAB8-4B36-B43F-3F2C28E91917}" type="pres">
      <dgm:prSet presAssocID="{3FEF0E1B-FD35-44A2-904F-B7006A5852FA}" presName="spaceBetweenRectangles" presStyleCnt="0"/>
      <dgm:spPr/>
    </dgm:pt>
    <dgm:pt modelId="{3F0E5421-6386-4D40-84AA-4B96BC1344E1}" type="pres">
      <dgm:prSet presAssocID="{FAED2F9A-E622-4A0A-AE33-DF36E63E6C03}" presName="parentLin" presStyleCnt="0"/>
      <dgm:spPr/>
    </dgm:pt>
    <dgm:pt modelId="{68D97FF3-46E6-47A8-AAD3-46B0446DED94}" type="pres">
      <dgm:prSet presAssocID="{FAED2F9A-E622-4A0A-AE33-DF36E63E6C03}" presName="parentLeftMargin" presStyleLbl="node1" presStyleIdx="3" presStyleCnt="6"/>
      <dgm:spPr/>
      <dgm:t>
        <a:bodyPr/>
        <a:lstStyle/>
        <a:p>
          <a:endParaRPr lang="ru-RU"/>
        </a:p>
      </dgm:t>
    </dgm:pt>
    <dgm:pt modelId="{DB0DC8BF-0238-4C1B-9867-EEF4343D925F}" type="pres">
      <dgm:prSet presAssocID="{FAED2F9A-E622-4A0A-AE33-DF36E63E6C03}" presName="parentText" presStyleLbl="node1" presStyleIdx="4" presStyleCnt="6" custScaleX="142997" custScaleY="235397">
        <dgm:presLayoutVars>
          <dgm:chMax val="0"/>
          <dgm:bulletEnabled val="1"/>
        </dgm:presLayoutVars>
      </dgm:prSet>
      <dgm:spPr/>
      <dgm:t>
        <a:bodyPr/>
        <a:lstStyle/>
        <a:p>
          <a:endParaRPr lang="ru-RU"/>
        </a:p>
      </dgm:t>
    </dgm:pt>
    <dgm:pt modelId="{362B3ADD-AA64-4F78-A8F4-E1C212C2CF5B}" type="pres">
      <dgm:prSet presAssocID="{FAED2F9A-E622-4A0A-AE33-DF36E63E6C03}" presName="negativeSpace" presStyleCnt="0"/>
      <dgm:spPr/>
    </dgm:pt>
    <dgm:pt modelId="{FF0FE0B2-4D9D-4394-ACC5-9DC663EFEC8E}" type="pres">
      <dgm:prSet presAssocID="{FAED2F9A-E622-4A0A-AE33-DF36E63E6C03}" presName="childText" presStyleLbl="conFgAcc1" presStyleIdx="4" presStyleCnt="6">
        <dgm:presLayoutVars>
          <dgm:bulletEnabled val="1"/>
        </dgm:presLayoutVars>
      </dgm:prSet>
      <dgm:spPr/>
    </dgm:pt>
    <dgm:pt modelId="{9E95EE08-B556-413A-8E56-C21AB230FE1A}" type="pres">
      <dgm:prSet presAssocID="{9D4D2B3A-91B6-4066-AB5F-10E8F9CAC745}" presName="spaceBetweenRectangles" presStyleCnt="0"/>
      <dgm:spPr/>
    </dgm:pt>
    <dgm:pt modelId="{8B311833-35E8-44C5-954B-FB8EC7A74D1A}" type="pres">
      <dgm:prSet presAssocID="{3CA04CC8-7806-49CD-9FE1-907DB5257D2A}" presName="parentLin" presStyleCnt="0"/>
      <dgm:spPr/>
    </dgm:pt>
    <dgm:pt modelId="{FF571D1F-1A98-48AE-8AE3-A914EF4AD2E4}" type="pres">
      <dgm:prSet presAssocID="{3CA04CC8-7806-49CD-9FE1-907DB5257D2A}" presName="parentLeftMargin" presStyleLbl="node1" presStyleIdx="4" presStyleCnt="6"/>
      <dgm:spPr/>
      <dgm:t>
        <a:bodyPr/>
        <a:lstStyle/>
        <a:p>
          <a:endParaRPr lang="ru-RU"/>
        </a:p>
      </dgm:t>
    </dgm:pt>
    <dgm:pt modelId="{611B3937-AA9B-4270-89B6-8F2341D056BA}" type="pres">
      <dgm:prSet presAssocID="{3CA04CC8-7806-49CD-9FE1-907DB5257D2A}" presName="parentText" presStyleLbl="node1" presStyleIdx="5" presStyleCnt="6" custScaleX="142997" custScaleY="286997">
        <dgm:presLayoutVars>
          <dgm:chMax val="0"/>
          <dgm:bulletEnabled val="1"/>
        </dgm:presLayoutVars>
      </dgm:prSet>
      <dgm:spPr/>
      <dgm:t>
        <a:bodyPr/>
        <a:lstStyle/>
        <a:p>
          <a:endParaRPr lang="ru-RU"/>
        </a:p>
      </dgm:t>
    </dgm:pt>
    <dgm:pt modelId="{413A93DA-656C-4157-AB38-BEF1137309E7}" type="pres">
      <dgm:prSet presAssocID="{3CA04CC8-7806-49CD-9FE1-907DB5257D2A}" presName="negativeSpace" presStyleCnt="0"/>
      <dgm:spPr/>
    </dgm:pt>
    <dgm:pt modelId="{74F3618E-9308-412C-9EEB-5DC3496419D5}" type="pres">
      <dgm:prSet presAssocID="{3CA04CC8-7806-49CD-9FE1-907DB5257D2A}" presName="childText" presStyleLbl="conFgAcc1" presStyleIdx="5" presStyleCnt="6">
        <dgm:presLayoutVars>
          <dgm:bulletEnabled val="1"/>
        </dgm:presLayoutVars>
      </dgm:prSet>
      <dgm:spPr/>
    </dgm:pt>
  </dgm:ptLst>
  <dgm:cxnLst>
    <dgm:cxn modelId="{11C5D8F6-9335-4D09-8989-FC7A2ABC2BF1}" type="presOf" srcId="{3CA04CC8-7806-49CD-9FE1-907DB5257D2A}" destId="{611B3937-AA9B-4270-89B6-8F2341D056BA}" srcOrd="1" destOrd="0" presId="urn:microsoft.com/office/officeart/2005/8/layout/list1"/>
    <dgm:cxn modelId="{FB6C7D5F-FD4A-4A4E-9926-DD8EF52C1B1F}" type="presOf" srcId="{FAED2F9A-E622-4A0A-AE33-DF36E63E6C03}" destId="{68D97FF3-46E6-47A8-AAD3-46B0446DED94}" srcOrd="0" destOrd="0" presId="urn:microsoft.com/office/officeart/2005/8/layout/list1"/>
    <dgm:cxn modelId="{6388C2D3-2A66-4117-8A98-BEED22825BF9}" type="presOf" srcId="{FAED2F9A-E622-4A0A-AE33-DF36E63E6C03}" destId="{DB0DC8BF-0238-4C1B-9867-EEF4343D925F}" srcOrd="1" destOrd="0" presId="urn:microsoft.com/office/officeart/2005/8/layout/list1"/>
    <dgm:cxn modelId="{E03B37D3-DB2D-4676-B12A-04ECC4FB8476}" type="presOf" srcId="{44C2D884-C2DB-4BBE-B3B3-05B64512AD56}" destId="{0FEAC71C-53BD-4FAC-9B44-498497704BF3}" srcOrd="0" destOrd="0" presId="urn:microsoft.com/office/officeart/2005/8/layout/list1"/>
    <dgm:cxn modelId="{AFBD8DF5-7370-4CE5-AD37-59B5814042DD}" srcId="{44A2C2F1-5922-474F-B5C1-E30C4A6B7F06}" destId="{A6DF70E3-9E2E-4806-83CC-C009692839AF}" srcOrd="2" destOrd="0" parTransId="{B696DE74-6DB4-4752-A84A-B0E635DCE884}" sibTransId="{06E8C213-12A5-453A-B9B8-8A47D63CDF88}"/>
    <dgm:cxn modelId="{BFB9D342-864A-4568-907B-CC2550968954}" type="presOf" srcId="{CF3C9943-0388-4884-8FE5-0DCCFD2E77DF}" destId="{220A9588-5E6B-4E11-B206-2342338835AF}" srcOrd="1" destOrd="0" presId="urn:microsoft.com/office/officeart/2005/8/layout/list1"/>
    <dgm:cxn modelId="{A59635CF-9CC2-4906-ABF9-B76B91624B2A}" type="presOf" srcId="{44C2D884-C2DB-4BBE-B3B3-05B64512AD56}" destId="{76ED57B9-34BE-4279-948D-B06C578F96EE}" srcOrd="1" destOrd="0" presId="urn:microsoft.com/office/officeart/2005/8/layout/list1"/>
    <dgm:cxn modelId="{528996B4-9D18-4736-A971-8CA6EF062AB6}" type="presOf" srcId="{DBA7C75A-771C-4792-BE15-D736552F30A9}" destId="{C4519737-AF97-4CAC-AC21-1F66ABD06778}" srcOrd="0" destOrd="0" presId="urn:microsoft.com/office/officeart/2005/8/layout/list1"/>
    <dgm:cxn modelId="{F76AF45B-079B-48CC-B2BB-B6069CD41876}" type="presOf" srcId="{A6DF70E3-9E2E-4806-83CC-C009692839AF}" destId="{3C018640-A3ED-4C16-94CF-3E36D71E8046}" srcOrd="0" destOrd="0" presId="urn:microsoft.com/office/officeart/2005/8/layout/list1"/>
    <dgm:cxn modelId="{C7532033-6309-4C4B-A3EA-C5BFB6089DAE}" srcId="{44A2C2F1-5922-474F-B5C1-E30C4A6B7F06}" destId="{3CA04CC8-7806-49CD-9FE1-907DB5257D2A}" srcOrd="5" destOrd="0" parTransId="{E4649D1D-484C-4FB7-B606-8BBF0CC7B41F}" sibTransId="{8FBE493D-441B-49FE-A78E-9728D268B370}"/>
    <dgm:cxn modelId="{1B986AEF-5470-4D8E-BB7F-12F6B8DC7A36}" type="presOf" srcId="{DBA7C75A-771C-4792-BE15-D736552F30A9}" destId="{86883AC9-8A25-4AEB-93B2-E0442FD18F25}" srcOrd="1" destOrd="0" presId="urn:microsoft.com/office/officeart/2005/8/layout/list1"/>
    <dgm:cxn modelId="{74DC3FE7-1C9A-4481-A289-A0E83A84948A}" srcId="{44A2C2F1-5922-474F-B5C1-E30C4A6B7F06}" destId="{DBA7C75A-771C-4792-BE15-D736552F30A9}" srcOrd="3" destOrd="0" parTransId="{D288749B-59F3-44A3-8583-091B249A9442}" sibTransId="{3FEF0E1B-FD35-44A2-904F-B7006A5852FA}"/>
    <dgm:cxn modelId="{A0421D1B-B5BA-47F4-97FD-6AB2CBEAAAA8}" type="presOf" srcId="{44A2C2F1-5922-474F-B5C1-E30C4A6B7F06}" destId="{64AA6277-5825-4438-9C76-F769DA2D4379}" srcOrd="0" destOrd="0" presId="urn:microsoft.com/office/officeart/2005/8/layout/list1"/>
    <dgm:cxn modelId="{E8E7BFF8-DD57-4773-ACE3-A66260451E13}" srcId="{44A2C2F1-5922-474F-B5C1-E30C4A6B7F06}" destId="{44C2D884-C2DB-4BBE-B3B3-05B64512AD56}" srcOrd="1" destOrd="0" parTransId="{EF09E289-21A9-4F9D-9B50-F5694FCD3955}" sibTransId="{C7EF9EBC-D16F-4756-AA7C-07CFD3B906B8}"/>
    <dgm:cxn modelId="{6B567224-B148-4B8D-BDAA-3017106520FA}" type="presOf" srcId="{CF3C9943-0388-4884-8FE5-0DCCFD2E77DF}" destId="{F60F0BA4-5FBC-4CF6-A900-08FD8B350DC7}" srcOrd="0" destOrd="0" presId="urn:microsoft.com/office/officeart/2005/8/layout/list1"/>
    <dgm:cxn modelId="{789197C8-5C6E-4E4A-89C1-1F7AEA694362}" type="presOf" srcId="{3CA04CC8-7806-49CD-9FE1-907DB5257D2A}" destId="{FF571D1F-1A98-48AE-8AE3-A914EF4AD2E4}" srcOrd="0" destOrd="0" presId="urn:microsoft.com/office/officeart/2005/8/layout/list1"/>
    <dgm:cxn modelId="{08D72C23-1DA2-45C1-8603-41C26E919B75}" srcId="{44A2C2F1-5922-474F-B5C1-E30C4A6B7F06}" destId="{FAED2F9A-E622-4A0A-AE33-DF36E63E6C03}" srcOrd="4" destOrd="0" parTransId="{710AB9D7-53BD-4099-BC01-1E68B79A3518}" sibTransId="{9D4D2B3A-91B6-4066-AB5F-10E8F9CAC745}"/>
    <dgm:cxn modelId="{33FC6ABF-BB64-46FB-9A84-B06C8B44C035}" type="presOf" srcId="{A6DF70E3-9E2E-4806-83CC-C009692839AF}" destId="{463D684C-629B-4206-8ACA-AC55F942C97D}" srcOrd="1" destOrd="0" presId="urn:microsoft.com/office/officeart/2005/8/layout/list1"/>
    <dgm:cxn modelId="{EC576BA7-25F8-47DC-833A-A64AF98AEDD4}" srcId="{44A2C2F1-5922-474F-B5C1-E30C4A6B7F06}" destId="{CF3C9943-0388-4884-8FE5-0DCCFD2E77DF}" srcOrd="0" destOrd="0" parTransId="{FC4853D7-A53D-4696-9F1F-47F3C851B300}" sibTransId="{2FF2A2AE-1F1B-4E78-9C7C-435D3D3EF10C}"/>
    <dgm:cxn modelId="{24181F14-D8AD-4DAA-BEA6-12DF5FDB0469}" type="presParOf" srcId="{64AA6277-5825-4438-9C76-F769DA2D4379}" destId="{E1AD2847-676F-441E-8950-3A74D4E23E17}" srcOrd="0" destOrd="0" presId="urn:microsoft.com/office/officeart/2005/8/layout/list1"/>
    <dgm:cxn modelId="{547B9EAF-7ABA-4B33-9AAC-B87C678976CB}" type="presParOf" srcId="{E1AD2847-676F-441E-8950-3A74D4E23E17}" destId="{F60F0BA4-5FBC-4CF6-A900-08FD8B350DC7}" srcOrd="0" destOrd="0" presId="urn:microsoft.com/office/officeart/2005/8/layout/list1"/>
    <dgm:cxn modelId="{873D5628-1BEF-4BBB-84DC-5BB2A90CAD6D}" type="presParOf" srcId="{E1AD2847-676F-441E-8950-3A74D4E23E17}" destId="{220A9588-5E6B-4E11-B206-2342338835AF}" srcOrd="1" destOrd="0" presId="urn:microsoft.com/office/officeart/2005/8/layout/list1"/>
    <dgm:cxn modelId="{B2AF7024-E83B-4A35-B898-C5E7C9E51DB4}" type="presParOf" srcId="{64AA6277-5825-4438-9C76-F769DA2D4379}" destId="{9D16E69A-D912-4584-BB9E-A835B82F6467}" srcOrd="1" destOrd="0" presId="urn:microsoft.com/office/officeart/2005/8/layout/list1"/>
    <dgm:cxn modelId="{A018B978-AF39-4966-A2BF-4089219A564B}" type="presParOf" srcId="{64AA6277-5825-4438-9C76-F769DA2D4379}" destId="{36A87F25-934B-4BEB-B600-3D90B703ED54}" srcOrd="2" destOrd="0" presId="urn:microsoft.com/office/officeart/2005/8/layout/list1"/>
    <dgm:cxn modelId="{8C0947AC-91DB-4C15-89AA-714BA5E77C1D}" type="presParOf" srcId="{64AA6277-5825-4438-9C76-F769DA2D4379}" destId="{A5FEFB92-4298-4C79-8C26-6FCE8A137BDA}" srcOrd="3" destOrd="0" presId="urn:microsoft.com/office/officeart/2005/8/layout/list1"/>
    <dgm:cxn modelId="{C4C4F36C-B078-43BF-B83C-83182418DB3D}" type="presParOf" srcId="{64AA6277-5825-4438-9C76-F769DA2D4379}" destId="{B7E235AA-0473-4391-B2F8-4844AABE45E4}" srcOrd="4" destOrd="0" presId="urn:microsoft.com/office/officeart/2005/8/layout/list1"/>
    <dgm:cxn modelId="{6008D295-EE49-4055-8E3F-D5FF54849E83}" type="presParOf" srcId="{B7E235AA-0473-4391-B2F8-4844AABE45E4}" destId="{0FEAC71C-53BD-4FAC-9B44-498497704BF3}" srcOrd="0" destOrd="0" presId="urn:microsoft.com/office/officeart/2005/8/layout/list1"/>
    <dgm:cxn modelId="{1E4702D5-AD55-4021-A333-107BDC54AFCE}" type="presParOf" srcId="{B7E235AA-0473-4391-B2F8-4844AABE45E4}" destId="{76ED57B9-34BE-4279-948D-B06C578F96EE}" srcOrd="1" destOrd="0" presId="urn:microsoft.com/office/officeart/2005/8/layout/list1"/>
    <dgm:cxn modelId="{9D67A3A0-6D00-4FD5-83C8-D7BBD1315BB0}" type="presParOf" srcId="{64AA6277-5825-4438-9C76-F769DA2D4379}" destId="{6D852C44-3860-4E11-AEA8-F8DB566DB98D}" srcOrd="5" destOrd="0" presId="urn:microsoft.com/office/officeart/2005/8/layout/list1"/>
    <dgm:cxn modelId="{68EC5266-6C97-4FA7-802D-5C5A06893864}" type="presParOf" srcId="{64AA6277-5825-4438-9C76-F769DA2D4379}" destId="{112ABBC9-6B92-4A2A-953C-95032E86573C}" srcOrd="6" destOrd="0" presId="urn:microsoft.com/office/officeart/2005/8/layout/list1"/>
    <dgm:cxn modelId="{F9186D18-2D56-4712-BE4E-F238413F5AFC}" type="presParOf" srcId="{64AA6277-5825-4438-9C76-F769DA2D4379}" destId="{4E8B6034-8B56-4283-8DC0-77F6390075D3}" srcOrd="7" destOrd="0" presId="urn:microsoft.com/office/officeart/2005/8/layout/list1"/>
    <dgm:cxn modelId="{0756CE72-6B23-4EA8-8F29-9A90992FCD6D}" type="presParOf" srcId="{64AA6277-5825-4438-9C76-F769DA2D4379}" destId="{FBB3A3AA-F05A-48FB-A40C-B434627AA548}" srcOrd="8" destOrd="0" presId="urn:microsoft.com/office/officeart/2005/8/layout/list1"/>
    <dgm:cxn modelId="{FF9F6272-3D02-4049-BD0F-C46BF9D49E88}" type="presParOf" srcId="{FBB3A3AA-F05A-48FB-A40C-B434627AA548}" destId="{3C018640-A3ED-4C16-94CF-3E36D71E8046}" srcOrd="0" destOrd="0" presId="urn:microsoft.com/office/officeart/2005/8/layout/list1"/>
    <dgm:cxn modelId="{DB68A304-C4CC-4E4B-8143-A170A2DE6E6D}" type="presParOf" srcId="{FBB3A3AA-F05A-48FB-A40C-B434627AA548}" destId="{463D684C-629B-4206-8ACA-AC55F942C97D}" srcOrd="1" destOrd="0" presId="urn:microsoft.com/office/officeart/2005/8/layout/list1"/>
    <dgm:cxn modelId="{D0476867-70AA-4916-9E6D-732BB933972B}" type="presParOf" srcId="{64AA6277-5825-4438-9C76-F769DA2D4379}" destId="{8CEFF3A4-A88E-420B-8A47-5F8F0BB60B9E}" srcOrd="9" destOrd="0" presId="urn:microsoft.com/office/officeart/2005/8/layout/list1"/>
    <dgm:cxn modelId="{EAFAA3F2-4667-40CC-B5AA-5DBB4BD54E16}" type="presParOf" srcId="{64AA6277-5825-4438-9C76-F769DA2D4379}" destId="{D3E37101-FABF-4FF3-BD13-B7293DEC84DD}" srcOrd="10" destOrd="0" presId="urn:microsoft.com/office/officeart/2005/8/layout/list1"/>
    <dgm:cxn modelId="{7522BA50-B6F5-47A6-AF25-E158DAD64BC6}" type="presParOf" srcId="{64AA6277-5825-4438-9C76-F769DA2D4379}" destId="{DABD3187-3BB5-4EE8-A9C6-6E4319ACD7F2}" srcOrd="11" destOrd="0" presId="urn:microsoft.com/office/officeart/2005/8/layout/list1"/>
    <dgm:cxn modelId="{21F99922-E396-4E3E-9165-A5745EE2D5CA}" type="presParOf" srcId="{64AA6277-5825-4438-9C76-F769DA2D4379}" destId="{0BC13C81-6614-4FE7-90D0-678002E55003}" srcOrd="12" destOrd="0" presId="urn:microsoft.com/office/officeart/2005/8/layout/list1"/>
    <dgm:cxn modelId="{A7555720-6CAB-4688-B60B-B18ADBF8B98F}" type="presParOf" srcId="{0BC13C81-6614-4FE7-90D0-678002E55003}" destId="{C4519737-AF97-4CAC-AC21-1F66ABD06778}" srcOrd="0" destOrd="0" presId="urn:microsoft.com/office/officeart/2005/8/layout/list1"/>
    <dgm:cxn modelId="{1DE3E933-364A-4AA2-81A9-74FD84F63B72}" type="presParOf" srcId="{0BC13C81-6614-4FE7-90D0-678002E55003}" destId="{86883AC9-8A25-4AEB-93B2-E0442FD18F25}" srcOrd="1" destOrd="0" presId="urn:microsoft.com/office/officeart/2005/8/layout/list1"/>
    <dgm:cxn modelId="{5B40DC10-459B-476E-9169-9FF9E8D11115}" type="presParOf" srcId="{64AA6277-5825-4438-9C76-F769DA2D4379}" destId="{8B8668C3-38DC-4E9A-B51A-1434F30C84A8}" srcOrd="13" destOrd="0" presId="urn:microsoft.com/office/officeart/2005/8/layout/list1"/>
    <dgm:cxn modelId="{C3396CA2-E0BA-406F-A703-0E7E511E6257}" type="presParOf" srcId="{64AA6277-5825-4438-9C76-F769DA2D4379}" destId="{E37EE40D-6D47-4E96-99E4-9CEB0806723B}" srcOrd="14" destOrd="0" presId="urn:microsoft.com/office/officeart/2005/8/layout/list1"/>
    <dgm:cxn modelId="{27F3D818-647D-4B72-B70F-438ABC61B222}" type="presParOf" srcId="{64AA6277-5825-4438-9C76-F769DA2D4379}" destId="{7EB30B6C-CAB8-4B36-B43F-3F2C28E91917}" srcOrd="15" destOrd="0" presId="urn:microsoft.com/office/officeart/2005/8/layout/list1"/>
    <dgm:cxn modelId="{A0DEC084-16E5-4B1B-A27D-BCC8F93A81F4}" type="presParOf" srcId="{64AA6277-5825-4438-9C76-F769DA2D4379}" destId="{3F0E5421-6386-4D40-84AA-4B96BC1344E1}" srcOrd="16" destOrd="0" presId="urn:microsoft.com/office/officeart/2005/8/layout/list1"/>
    <dgm:cxn modelId="{53CAB41C-0B73-4ABC-8BFF-9C28720B3B85}" type="presParOf" srcId="{3F0E5421-6386-4D40-84AA-4B96BC1344E1}" destId="{68D97FF3-46E6-47A8-AAD3-46B0446DED94}" srcOrd="0" destOrd="0" presId="urn:microsoft.com/office/officeart/2005/8/layout/list1"/>
    <dgm:cxn modelId="{FB9FC866-D79F-41FC-95EF-C5EB75C6FE1A}" type="presParOf" srcId="{3F0E5421-6386-4D40-84AA-4B96BC1344E1}" destId="{DB0DC8BF-0238-4C1B-9867-EEF4343D925F}" srcOrd="1" destOrd="0" presId="urn:microsoft.com/office/officeart/2005/8/layout/list1"/>
    <dgm:cxn modelId="{AAE84755-8C1E-4274-AC9A-C90D9B0481EB}" type="presParOf" srcId="{64AA6277-5825-4438-9C76-F769DA2D4379}" destId="{362B3ADD-AA64-4F78-A8F4-E1C212C2CF5B}" srcOrd="17" destOrd="0" presId="urn:microsoft.com/office/officeart/2005/8/layout/list1"/>
    <dgm:cxn modelId="{F62540C2-632C-4604-AE2A-719946A84FAA}" type="presParOf" srcId="{64AA6277-5825-4438-9C76-F769DA2D4379}" destId="{FF0FE0B2-4D9D-4394-ACC5-9DC663EFEC8E}" srcOrd="18" destOrd="0" presId="urn:microsoft.com/office/officeart/2005/8/layout/list1"/>
    <dgm:cxn modelId="{416FFD75-3AC1-412A-8943-67A6C0B26EE0}" type="presParOf" srcId="{64AA6277-5825-4438-9C76-F769DA2D4379}" destId="{9E95EE08-B556-413A-8E56-C21AB230FE1A}" srcOrd="19" destOrd="0" presId="urn:microsoft.com/office/officeart/2005/8/layout/list1"/>
    <dgm:cxn modelId="{6DFFCBB4-4E01-4547-BB23-78D5C595EA05}" type="presParOf" srcId="{64AA6277-5825-4438-9C76-F769DA2D4379}" destId="{8B311833-35E8-44C5-954B-FB8EC7A74D1A}" srcOrd="20" destOrd="0" presId="urn:microsoft.com/office/officeart/2005/8/layout/list1"/>
    <dgm:cxn modelId="{CBD885D0-3DB0-4D93-8975-D390C0A3EBE5}" type="presParOf" srcId="{8B311833-35E8-44C5-954B-FB8EC7A74D1A}" destId="{FF571D1F-1A98-48AE-8AE3-A914EF4AD2E4}" srcOrd="0" destOrd="0" presId="urn:microsoft.com/office/officeart/2005/8/layout/list1"/>
    <dgm:cxn modelId="{3B1A1341-447F-4B38-8945-A08C0190D543}" type="presParOf" srcId="{8B311833-35E8-44C5-954B-FB8EC7A74D1A}" destId="{611B3937-AA9B-4270-89B6-8F2341D056BA}" srcOrd="1" destOrd="0" presId="urn:microsoft.com/office/officeart/2005/8/layout/list1"/>
    <dgm:cxn modelId="{6DB92503-EF7F-4CE1-AAEF-8454A3551F86}" type="presParOf" srcId="{64AA6277-5825-4438-9C76-F769DA2D4379}" destId="{413A93DA-656C-4157-AB38-BEF1137309E7}" srcOrd="21" destOrd="0" presId="urn:microsoft.com/office/officeart/2005/8/layout/list1"/>
    <dgm:cxn modelId="{2610254E-62CC-4BB2-9104-35F67E355156}" type="presParOf" srcId="{64AA6277-5825-4438-9C76-F769DA2D4379}" destId="{74F3618E-9308-412C-9EEB-5DC3496419D5}"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9056DB8-0E22-44C5-A2BE-BF93AE8A6239}"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lang="ru-RU"/>
        </a:p>
      </dgm:t>
    </dgm:pt>
    <dgm:pt modelId="{A2AD035C-0DBB-471F-8A3E-49B97E61D7BC}">
      <dgm:prSet custT="1"/>
      <dgm:spPr/>
      <dgm:t>
        <a:bodyPr/>
        <a:lstStyle/>
        <a:p>
          <a:pPr algn="just"/>
          <a:r>
            <a:rPr lang="ru-RU" sz="1800" b="1" dirty="0" smtClean="0">
              <a:solidFill>
                <a:srgbClr val="002060"/>
              </a:solidFill>
            </a:rPr>
            <a:t>В течение 9 месяцев 2018 года Государственной инспекцией труда в Чукотском автономном округе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 содержащих нормы трудового права, в хозяйствующих субъектах, в целях легализации трудовых отношений. </a:t>
          </a:r>
          <a:endParaRPr lang="ru-RU" sz="1800" b="1" dirty="0">
            <a:solidFill>
              <a:srgbClr val="002060"/>
            </a:solidFill>
          </a:endParaRPr>
        </a:p>
      </dgm:t>
    </dgm:pt>
    <dgm:pt modelId="{5D86F24B-E559-40C6-A5F0-BA99C3AA8265}" type="parTrans" cxnId="{D7B95BE3-D34C-439E-8A94-611DA29EC780}">
      <dgm:prSet/>
      <dgm:spPr/>
      <dgm:t>
        <a:bodyPr/>
        <a:lstStyle/>
        <a:p>
          <a:endParaRPr lang="ru-RU"/>
        </a:p>
      </dgm:t>
    </dgm:pt>
    <dgm:pt modelId="{305CCE74-AFAA-4322-9828-F76D6B24D6F3}" type="sibTrans" cxnId="{D7B95BE3-D34C-439E-8A94-611DA29EC780}">
      <dgm:prSet/>
      <dgm:spPr/>
      <dgm:t>
        <a:bodyPr/>
        <a:lstStyle/>
        <a:p>
          <a:endParaRPr lang="ru-RU"/>
        </a:p>
      </dgm:t>
    </dgm:pt>
    <dgm:pt modelId="{8B740A91-314E-4600-B18A-AA65EF79244C}">
      <dgm:prSet/>
      <dgm:spPr/>
      <dgm:t>
        <a:bodyPr/>
        <a:lstStyle/>
        <a:p>
          <a:pPr algn="just"/>
          <a:r>
            <a:rPr lang="ru-RU" b="1" dirty="0" smtClean="0">
              <a:solidFill>
                <a:srgbClr val="002060"/>
              </a:solidFill>
            </a:rPr>
            <a:t>В ходе проведения плановых и внеплановых проверок нарушений в данном направлении не выявлено.</a:t>
          </a:r>
          <a:endParaRPr lang="ru-RU" b="1" dirty="0">
            <a:solidFill>
              <a:srgbClr val="002060"/>
            </a:solidFill>
          </a:endParaRPr>
        </a:p>
      </dgm:t>
    </dgm:pt>
    <dgm:pt modelId="{AB6E8900-9032-42CC-AB9F-1B88CF48DB23}" type="parTrans" cxnId="{6136CD84-5823-4093-8267-2D66E644A4CD}">
      <dgm:prSet/>
      <dgm:spPr/>
      <dgm:t>
        <a:bodyPr/>
        <a:lstStyle/>
        <a:p>
          <a:endParaRPr lang="ru-RU"/>
        </a:p>
      </dgm:t>
    </dgm:pt>
    <dgm:pt modelId="{BCD28764-B395-4CD1-BA30-4248BA7F2D92}" type="sibTrans" cxnId="{6136CD84-5823-4093-8267-2D66E644A4CD}">
      <dgm:prSet/>
      <dgm:spPr/>
      <dgm:t>
        <a:bodyPr/>
        <a:lstStyle/>
        <a:p>
          <a:endParaRPr lang="ru-RU"/>
        </a:p>
      </dgm:t>
    </dgm:pt>
    <dgm:pt modelId="{CC54733A-5A40-4589-A656-A37D77F79655}">
      <dgm:prSet/>
      <dgm:spPr/>
      <dgm:t>
        <a:bodyPr/>
        <a:lstStyle/>
        <a:p>
          <a:pPr algn="just"/>
          <a:r>
            <a:rPr lang="ru-RU" b="1" dirty="0" smtClean="0">
              <a:solidFill>
                <a:srgbClr val="002060"/>
              </a:solidFill>
            </a:rPr>
            <a:t>Следует отметить, что в соответствии со статьей 15 Трудового кодекса РФ заключение гражданско-правовых договоров, фактически регулирующих трудовые отношения между работником и работодателем, не допускается. </a:t>
          </a:r>
          <a:endParaRPr lang="ru-RU" b="1" dirty="0">
            <a:solidFill>
              <a:srgbClr val="002060"/>
            </a:solidFill>
          </a:endParaRPr>
        </a:p>
      </dgm:t>
    </dgm:pt>
    <dgm:pt modelId="{4FFF405F-6E34-439C-A505-85C9E506C34E}" type="parTrans" cxnId="{57C047F0-BFBB-4A05-B580-D0C3BA9E825D}">
      <dgm:prSet/>
      <dgm:spPr/>
      <dgm:t>
        <a:bodyPr/>
        <a:lstStyle/>
        <a:p>
          <a:endParaRPr lang="ru-RU"/>
        </a:p>
      </dgm:t>
    </dgm:pt>
    <dgm:pt modelId="{7782273C-A3EA-44F8-8CFE-C452C819936B}" type="sibTrans" cxnId="{57C047F0-BFBB-4A05-B580-D0C3BA9E825D}">
      <dgm:prSet/>
      <dgm:spPr/>
      <dgm:t>
        <a:bodyPr/>
        <a:lstStyle/>
        <a:p>
          <a:endParaRPr lang="ru-RU"/>
        </a:p>
      </dgm:t>
    </dgm:pt>
    <dgm:pt modelId="{0EFE357B-0C11-4FCE-AD19-D020392B513A}" type="pres">
      <dgm:prSet presAssocID="{99056DB8-0E22-44C5-A2BE-BF93AE8A6239}" presName="outerComposite" presStyleCnt="0">
        <dgm:presLayoutVars>
          <dgm:chMax val="5"/>
          <dgm:dir/>
          <dgm:resizeHandles val="exact"/>
        </dgm:presLayoutVars>
      </dgm:prSet>
      <dgm:spPr/>
      <dgm:t>
        <a:bodyPr/>
        <a:lstStyle/>
        <a:p>
          <a:endParaRPr lang="ru-RU"/>
        </a:p>
      </dgm:t>
    </dgm:pt>
    <dgm:pt modelId="{C4AD1A67-BF4B-4E9B-BAC2-BA66BB15297E}" type="pres">
      <dgm:prSet presAssocID="{99056DB8-0E22-44C5-A2BE-BF93AE8A6239}" presName="dummyMaxCanvas" presStyleCnt="0">
        <dgm:presLayoutVars/>
      </dgm:prSet>
      <dgm:spPr/>
    </dgm:pt>
    <dgm:pt modelId="{F13CF5FF-7041-4BFA-BCBC-058C00FEBAB9}" type="pres">
      <dgm:prSet presAssocID="{99056DB8-0E22-44C5-A2BE-BF93AE8A6239}" presName="ThreeNodes_1" presStyleLbl="node1" presStyleIdx="0" presStyleCnt="3" custScaleX="101696" custScaleY="171205" custLinFactNeighborX="424" custLinFactNeighborY="-11868">
        <dgm:presLayoutVars>
          <dgm:bulletEnabled val="1"/>
        </dgm:presLayoutVars>
      </dgm:prSet>
      <dgm:spPr/>
      <dgm:t>
        <a:bodyPr/>
        <a:lstStyle/>
        <a:p>
          <a:endParaRPr lang="ru-RU"/>
        </a:p>
      </dgm:t>
    </dgm:pt>
    <dgm:pt modelId="{C45474D4-6BBE-457B-BBFB-9756E0AAB738}" type="pres">
      <dgm:prSet presAssocID="{99056DB8-0E22-44C5-A2BE-BF93AE8A6239}" presName="ThreeNodes_2" presStyleLbl="node1" presStyleIdx="1" presStyleCnt="3" custScaleY="65419" custLinFactNeighborX="-444" custLinFactNeighborY="9641">
        <dgm:presLayoutVars>
          <dgm:bulletEnabled val="1"/>
        </dgm:presLayoutVars>
      </dgm:prSet>
      <dgm:spPr/>
      <dgm:t>
        <a:bodyPr/>
        <a:lstStyle/>
        <a:p>
          <a:endParaRPr lang="ru-RU"/>
        </a:p>
      </dgm:t>
    </dgm:pt>
    <dgm:pt modelId="{4637D653-4982-4DAC-A7A4-DE76BEB7273B}" type="pres">
      <dgm:prSet presAssocID="{99056DB8-0E22-44C5-A2BE-BF93AE8A6239}" presName="ThreeNodes_3" presStyleLbl="node1" presStyleIdx="2" presStyleCnt="3" custLinFactNeighborX="-125" custLinFactNeighborY="-12595">
        <dgm:presLayoutVars>
          <dgm:bulletEnabled val="1"/>
        </dgm:presLayoutVars>
      </dgm:prSet>
      <dgm:spPr/>
      <dgm:t>
        <a:bodyPr/>
        <a:lstStyle/>
        <a:p>
          <a:endParaRPr lang="ru-RU"/>
        </a:p>
      </dgm:t>
    </dgm:pt>
    <dgm:pt modelId="{3E1E3406-4077-4D5B-84AB-A8C6BB3EAF1C}" type="pres">
      <dgm:prSet presAssocID="{99056DB8-0E22-44C5-A2BE-BF93AE8A6239}" presName="ThreeConn_1-2" presStyleLbl="fgAccFollowNode1" presStyleIdx="0" presStyleCnt="2" custScaleY="110586" custLinFactNeighborX="-238" custLinFactNeighborY="29212">
        <dgm:presLayoutVars>
          <dgm:bulletEnabled val="1"/>
        </dgm:presLayoutVars>
      </dgm:prSet>
      <dgm:spPr/>
      <dgm:t>
        <a:bodyPr/>
        <a:lstStyle/>
        <a:p>
          <a:endParaRPr lang="ru-RU"/>
        </a:p>
      </dgm:t>
    </dgm:pt>
    <dgm:pt modelId="{217858E2-495D-48A0-AB30-25295A2B68C2}" type="pres">
      <dgm:prSet presAssocID="{99056DB8-0E22-44C5-A2BE-BF93AE8A6239}" presName="ThreeConn_2-3" presStyleLbl="fgAccFollowNode1" presStyleIdx="1" presStyleCnt="2">
        <dgm:presLayoutVars>
          <dgm:bulletEnabled val="1"/>
        </dgm:presLayoutVars>
      </dgm:prSet>
      <dgm:spPr/>
      <dgm:t>
        <a:bodyPr/>
        <a:lstStyle/>
        <a:p>
          <a:endParaRPr lang="ru-RU"/>
        </a:p>
      </dgm:t>
    </dgm:pt>
    <dgm:pt modelId="{D7C63DF3-8ED9-4DCA-8500-F31076B54618}" type="pres">
      <dgm:prSet presAssocID="{99056DB8-0E22-44C5-A2BE-BF93AE8A6239}" presName="ThreeNodes_1_text" presStyleLbl="node1" presStyleIdx="2" presStyleCnt="3">
        <dgm:presLayoutVars>
          <dgm:bulletEnabled val="1"/>
        </dgm:presLayoutVars>
      </dgm:prSet>
      <dgm:spPr/>
      <dgm:t>
        <a:bodyPr/>
        <a:lstStyle/>
        <a:p>
          <a:endParaRPr lang="ru-RU"/>
        </a:p>
      </dgm:t>
    </dgm:pt>
    <dgm:pt modelId="{B96880DA-F676-4E87-96CF-820826E28FF5}" type="pres">
      <dgm:prSet presAssocID="{99056DB8-0E22-44C5-A2BE-BF93AE8A6239}" presName="ThreeNodes_2_text" presStyleLbl="node1" presStyleIdx="2" presStyleCnt="3">
        <dgm:presLayoutVars>
          <dgm:bulletEnabled val="1"/>
        </dgm:presLayoutVars>
      </dgm:prSet>
      <dgm:spPr/>
      <dgm:t>
        <a:bodyPr/>
        <a:lstStyle/>
        <a:p>
          <a:endParaRPr lang="ru-RU"/>
        </a:p>
      </dgm:t>
    </dgm:pt>
    <dgm:pt modelId="{D080DE95-2624-438A-A1E3-835443ACB619}" type="pres">
      <dgm:prSet presAssocID="{99056DB8-0E22-44C5-A2BE-BF93AE8A6239}" presName="ThreeNodes_3_text" presStyleLbl="node1" presStyleIdx="2" presStyleCnt="3">
        <dgm:presLayoutVars>
          <dgm:bulletEnabled val="1"/>
        </dgm:presLayoutVars>
      </dgm:prSet>
      <dgm:spPr/>
      <dgm:t>
        <a:bodyPr/>
        <a:lstStyle/>
        <a:p>
          <a:endParaRPr lang="ru-RU"/>
        </a:p>
      </dgm:t>
    </dgm:pt>
  </dgm:ptLst>
  <dgm:cxnLst>
    <dgm:cxn modelId="{5966E21A-CE08-4661-8C57-D417E12FCB78}" type="presOf" srcId="{8B740A91-314E-4600-B18A-AA65EF79244C}" destId="{B96880DA-F676-4E87-96CF-820826E28FF5}" srcOrd="1" destOrd="0" presId="urn:microsoft.com/office/officeart/2005/8/layout/vProcess5"/>
    <dgm:cxn modelId="{256DDA3A-5F04-41F0-8D31-A99FBD69DAA8}" type="presOf" srcId="{A2AD035C-0DBB-471F-8A3E-49B97E61D7BC}" destId="{D7C63DF3-8ED9-4DCA-8500-F31076B54618}" srcOrd="1" destOrd="0" presId="urn:microsoft.com/office/officeart/2005/8/layout/vProcess5"/>
    <dgm:cxn modelId="{0D6F9B78-2917-4511-8F1B-329A1A8893A2}" type="presOf" srcId="{BCD28764-B395-4CD1-BA30-4248BA7F2D92}" destId="{217858E2-495D-48A0-AB30-25295A2B68C2}" srcOrd="0" destOrd="0" presId="urn:microsoft.com/office/officeart/2005/8/layout/vProcess5"/>
    <dgm:cxn modelId="{B42FD73B-7F26-44BD-A35D-7D57C7EA4750}" type="presOf" srcId="{A2AD035C-0DBB-471F-8A3E-49B97E61D7BC}" destId="{F13CF5FF-7041-4BFA-BCBC-058C00FEBAB9}" srcOrd="0" destOrd="0" presId="urn:microsoft.com/office/officeart/2005/8/layout/vProcess5"/>
    <dgm:cxn modelId="{A278634B-A1F8-45A2-AF9C-948F71F14D1F}" type="presOf" srcId="{8B740A91-314E-4600-B18A-AA65EF79244C}" destId="{C45474D4-6BBE-457B-BBFB-9756E0AAB738}" srcOrd="0" destOrd="0" presId="urn:microsoft.com/office/officeart/2005/8/layout/vProcess5"/>
    <dgm:cxn modelId="{56172FC0-501E-4510-AF56-BA49C5CA1115}" type="presOf" srcId="{CC54733A-5A40-4589-A656-A37D77F79655}" destId="{4637D653-4982-4DAC-A7A4-DE76BEB7273B}" srcOrd="0" destOrd="0" presId="urn:microsoft.com/office/officeart/2005/8/layout/vProcess5"/>
    <dgm:cxn modelId="{6136CD84-5823-4093-8267-2D66E644A4CD}" srcId="{99056DB8-0E22-44C5-A2BE-BF93AE8A6239}" destId="{8B740A91-314E-4600-B18A-AA65EF79244C}" srcOrd="1" destOrd="0" parTransId="{AB6E8900-9032-42CC-AB9F-1B88CF48DB23}" sibTransId="{BCD28764-B395-4CD1-BA30-4248BA7F2D92}"/>
    <dgm:cxn modelId="{7C34FE94-884A-4B4F-9EEA-F5A295FA6715}" type="presOf" srcId="{CC54733A-5A40-4589-A656-A37D77F79655}" destId="{D080DE95-2624-438A-A1E3-835443ACB619}" srcOrd="1" destOrd="0" presId="urn:microsoft.com/office/officeart/2005/8/layout/vProcess5"/>
    <dgm:cxn modelId="{D7B95BE3-D34C-439E-8A94-611DA29EC780}" srcId="{99056DB8-0E22-44C5-A2BE-BF93AE8A6239}" destId="{A2AD035C-0DBB-471F-8A3E-49B97E61D7BC}" srcOrd="0" destOrd="0" parTransId="{5D86F24B-E559-40C6-A5F0-BA99C3AA8265}" sibTransId="{305CCE74-AFAA-4322-9828-F76D6B24D6F3}"/>
    <dgm:cxn modelId="{446869F0-0A69-4F37-99FC-400456870A20}" type="presOf" srcId="{99056DB8-0E22-44C5-A2BE-BF93AE8A6239}" destId="{0EFE357B-0C11-4FCE-AD19-D020392B513A}" srcOrd="0" destOrd="0" presId="urn:microsoft.com/office/officeart/2005/8/layout/vProcess5"/>
    <dgm:cxn modelId="{73D148F7-33DD-483D-855D-C09993292978}" type="presOf" srcId="{305CCE74-AFAA-4322-9828-F76D6B24D6F3}" destId="{3E1E3406-4077-4D5B-84AB-A8C6BB3EAF1C}" srcOrd="0" destOrd="0" presId="urn:microsoft.com/office/officeart/2005/8/layout/vProcess5"/>
    <dgm:cxn modelId="{57C047F0-BFBB-4A05-B580-D0C3BA9E825D}" srcId="{99056DB8-0E22-44C5-A2BE-BF93AE8A6239}" destId="{CC54733A-5A40-4589-A656-A37D77F79655}" srcOrd="2" destOrd="0" parTransId="{4FFF405F-6E34-439C-A505-85C9E506C34E}" sibTransId="{7782273C-A3EA-44F8-8CFE-C452C819936B}"/>
    <dgm:cxn modelId="{F11379F6-2C37-41F4-A617-02950ED39B7E}" type="presParOf" srcId="{0EFE357B-0C11-4FCE-AD19-D020392B513A}" destId="{C4AD1A67-BF4B-4E9B-BAC2-BA66BB15297E}" srcOrd="0" destOrd="0" presId="urn:microsoft.com/office/officeart/2005/8/layout/vProcess5"/>
    <dgm:cxn modelId="{D898C481-4309-4D6E-99FD-65B62AD9C158}" type="presParOf" srcId="{0EFE357B-0C11-4FCE-AD19-D020392B513A}" destId="{F13CF5FF-7041-4BFA-BCBC-058C00FEBAB9}" srcOrd="1" destOrd="0" presId="urn:microsoft.com/office/officeart/2005/8/layout/vProcess5"/>
    <dgm:cxn modelId="{29404EDE-9A2E-48D7-B3BB-EB109319500C}" type="presParOf" srcId="{0EFE357B-0C11-4FCE-AD19-D020392B513A}" destId="{C45474D4-6BBE-457B-BBFB-9756E0AAB738}" srcOrd="2" destOrd="0" presId="urn:microsoft.com/office/officeart/2005/8/layout/vProcess5"/>
    <dgm:cxn modelId="{2FD00A8C-F606-48AC-B918-A9CDA0876693}" type="presParOf" srcId="{0EFE357B-0C11-4FCE-AD19-D020392B513A}" destId="{4637D653-4982-4DAC-A7A4-DE76BEB7273B}" srcOrd="3" destOrd="0" presId="urn:microsoft.com/office/officeart/2005/8/layout/vProcess5"/>
    <dgm:cxn modelId="{47085AF1-3C42-4AA4-A0D7-C903EEEA26A9}" type="presParOf" srcId="{0EFE357B-0C11-4FCE-AD19-D020392B513A}" destId="{3E1E3406-4077-4D5B-84AB-A8C6BB3EAF1C}" srcOrd="4" destOrd="0" presId="urn:microsoft.com/office/officeart/2005/8/layout/vProcess5"/>
    <dgm:cxn modelId="{53452EC8-9FF5-4C63-AAC5-CCBD75911BF5}" type="presParOf" srcId="{0EFE357B-0C11-4FCE-AD19-D020392B513A}" destId="{217858E2-495D-48A0-AB30-25295A2B68C2}" srcOrd="5" destOrd="0" presId="urn:microsoft.com/office/officeart/2005/8/layout/vProcess5"/>
    <dgm:cxn modelId="{FEAAB716-DB9E-4B98-93EC-4159E193A43D}" type="presParOf" srcId="{0EFE357B-0C11-4FCE-AD19-D020392B513A}" destId="{D7C63DF3-8ED9-4DCA-8500-F31076B54618}" srcOrd="6" destOrd="0" presId="urn:microsoft.com/office/officeart/2005/8/layout/vProcess5"/>
    <dgm:cxn modelId="{6736E92D-05FA-4CE8-B4D7-CEB5E24933E4}" type="presParOf" srcId="{0EFE357B-0C11-4FCE-AD19-D020392B513A}" destId="{B96880DA-F676-4E87-96CF-820826E28FF5}" srcOrd="7" destOrd="0" presId="urn:microsoft.com/office/officeart/2005/8/layout/vProcess5"/>
    <dgm:cxn modelId="{1DFA9D6F-A26C-4CAC-812E-5B6A3B950D00}" type="presParOf" srcId="{0EFE357B-0C11-4FCE-AD19-D020392B513A}" destId="{D080DE95-2624-438A-A1E3-835443ACB619}" srcOrd="8"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DF5039-240F-4C11-81B4-7AA2A717C95C}">
      <dsp:nvSpPr>
        <dsp:cNvPr id="0" name=""/>
        <dsp:cNvSpPr/>
      </dsp:nvSpPr>
      <dsp:spPr>
        <a:xfrm>
          <a:off x="1603218" y="-29998"/>
          <a:ext cx="4798227" cy="4798227"/>
        </a:xfrm>
        <a:prstGeom prst="circularArrow">
          <a:avLst>
            <a:gd name="adj1" fmla="val 5544"/>
            <a:gd name="adj2" fmla="val 330680"/>
            <a:gd name="adj3" fmla="val 13776971"/>
            <a:gd name="adj4" fmla="val 17385328"/>
            <a:gd name="adj5" fmla="val 5757"/>
          </a:avLst>
        </a:prstGeom>
        <a:solidFill>
          <a:schemeClr val="accent2">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C6286B-894A-4D1D-9E8B-EEFF1BFABF1D}">
      <dsp:nvSpPr>
        <dsp:cNvPr id="0" name=""/>
        <dsp:cNvSpPr/>
      </dsp:nvSpPr>
      <dsp:spPr>
        <a:xfrm>
          <a:off x="2879422" y="50"/>
          <a:ext cx="2245819" cy="1122909"/>
        </a:xfrm>
        <a:prstGeom prst="round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t>Всего</a:t>
          </a:r>
        </a:p>
        <a:p>
          <a:pPr lvl="0" algn="ctr" defTabSz="1422400">
            <a:lnSpc>
              <a:spcPct val="90000"/>
            </a:lnSpc>
            <a:spcBef>
              <a:spcPct val="0"/>
            </a:spcBef>
            <a:spcAft>
              <a:spcPct val="35000"/>
            </a:spcAft>
          </a:pPr>
          <a:r>
            <a:rPr lang="ru-RU" sz="3200" b="1" kern="1200" dirty="0" smtClean="0"/>
            <a:t>219</a:t>
          </a:r>
          <a:endParaRPr lang="ru-RU" sz="3200" b="1" kern="1200" dirty="0"/>
        </a:p>
      </dsp:txBody>
      <dsp:txXfrm>
        <a:off x="2934238" y="54866"/>
        <a:ext cx="2136187" cy="1013277"/>
      </dsp:txXfrm>
    </dsp:sp>
    <dsp:sp modelId="{F64245E9-D042-4AC2-81F6-7DF6C58A8111}">
      <dsp:nvSpPr>
        <dsp:cNvPr id="0" name=""/>
        <dsp:cNvSpPr/>
      </dsp:nvSpPr>
      <dsp:spPr>
        <a:xfrm>
          <a:off x="4483957" y="1368144"/>
          <a:ext cx="2794743" cy="1122909"/>
        </a:xfrm>
        <a:prstGeom prst="roundRect">
          <a:avLst/>
        </a:prstGeom>
        <a:solidFill>
          <a:schemeClr val="accent2">
            <a:shade val="50000"/>
            <a:hueOff val="-101488"/>
            <a:satOff val="-3205"/>
            <a:lumOff val="187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t>Внеплановые</a:t>
          </a:r>
        </a:p>
        <a:p>
          <a:pPr lvl="0" algn="ctr" defTabSz="1244600">
            <a:lnSpc>
              <a:spcPct val="90000"/>
            </a:lnSpc>
            <a:spcBef>
              <a:spcPct val="0"/>
            </a:spcBef>
            <a:spcAft>
              <a:spcPct val="35000"/>
            </a:spcAft>
          </a:pPr>
          <a:r>
            <a:rPr lang="ru-RU" sz="2800" b="1" kern="1200" dirty="0" smtClean="0"/>
            <a:t>192</a:t>
          </a:r>
          <a:endParaRPr lang="ru-RU" sz="2800" b="1" kern="1200" dirty="0"/>
        </a:p>
      </dsp:txBody>
      <dsp:txXfrm>
        <a:off x="4538773" y="1422960"/>
        <a:ext cx="2685111" cy="1013277"/>
      </dsp:txXfrm>
    </dsp:sp>
    <dsp:sp modelId="{5642B57F-AFA2-4F46-A5F7-29FB9C2350E5}">
      <dsp:nvSpPr>
        <dsp:cNvPr id="0" name=""/>
        <dsp:cNvSpPr/>
      </dsp:nvSpPr>
      <dsp:spPr>
        <a:xfrm>
          <a:off x="3641311" y="3701575"/>
          <a:ext cx="3127438" cy="1122909"/>
        </a:xfrm>
        <a:prstGeom prst="roundRect">
          <a:avLst/>
        </a:prstGeom>
        <a:solidFill>
          <a:schemeClr val="accent2">
            <a:shade val="50000"/>
            <a:hueOff val="-202975"/>
            <a:satOff val="-6410"/>
            <a:lumOff val="374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ru-RU" sz="2500" b="1" kern="1200" dirty="0" smtClean="0"/>
            <a:t>Выездные</a:t>
          </a:r>
        </a:p>
        <a:p>
          <a:pPr lvl="0" algn="ctr" defTabSz="1111250">
            <a:lnSpc>
              <a:spcPct val="90000"/>
            </a:lnSpc>
            <a:spcBef>
              <a:spcPct val="0"/>
            </a:spcBef>
            <a:spcAft>
              <a:spcPct val="35000"/>
            </a:spcAft>
          </a:pPr>
          <a:r>
            <a:rPr lang="ru-RU" sz="2500" b="1" kern="1200" dirty="0" smtClean="0"/>
            <a:t>97</a:t>
          </a:r>
          <a:endParaRPr lang="ru-RU" sz="2500" b="1" kern="1200" dirty="0"/>
        </a:p>
      </dsp:txBody>
      <dsp:txXfrm>
        <a:off x="3696127" y="3756391"/>
        <a:ext cx="3017806" cy="1013277"/>
      </dsp:txXfrm>
    </dsp:sp>
    <dsp:sp modelId="{EF237E4B-F287-4D55-BDD9-564F7487FAA7}">
      <dsp:nvSpPr>
        <dsp:cNvPr id="0" name=""/>
        <dsp:cNvSpPr/>
      </dsp:nvSpPr>
      <dsp:spPr>
        <a:xfrm>
          <a:off x="1296147" y="3701575"/>
          <a:ext cx="3006973" cy="1122909"/>
        </a:xfrm>
        <a:prstGeom prst="roundRect">
          <a:avLst/>
        </a:prstGeom>
        <a:solidFill>
          <a:schemeClr val="accent2">
            <a:shade val="50000"/>
            <a:hueOff val="-202975"/>
            <a:satOff val="-6410"/>
            <a:lumOff val="374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ru-RU" sz="2500" b="1" kern="1200" dirty="0" smtClean="0"/>
            <a:t>Документарные</a:t>
          </a:r>
        </a:p>
        <a:p>
          <a:pPr lvl="0" algn="ctr" defTabSz="1111250">
            <a:lnSpc>
              <a:spcPct val="90000"/>
            </a:lnSpc>
            <a:spcBef>
              <a:spcPct val="0"/>
            </a:spcBef>
            <a:spcAft>
              <a:spcPct val="35000"/>
            </a:spcAft>
          </a:pPr>
          <a:r>
            <a:rPr lang="ru-RU" sz="2500" b="1" kern="1200" dirty="0" smtClean="0"/>
            <a:t>122</a:t>
          </a:r>
          <a:endParaRPr lang="ru-RU" sz="2500" b="1" kern="1200" dirty="0"/>
        </a:p>
      </dsp:txBody>
      <dsp:txXfrm>
        <a:off x="1350963" y="3756391"/>
        <a:ext cx="2897341" cy="1013277"/>
      </dsp:txXfrm>
    </dsp:sp>
    <dsp:sp modelId="{816D1FFF-E062-49B0-8841-CE493003D839}">
      <dsp:nvSpPr>
        <dsp:cNvPr id="0" name=""/>
        <dsp:cNvSpPr/>
      </dsp:nvSpPr>
      <dsp:spPr>
        <a:xfrm>
          <a:off x="503161" y="1413907"/>
          <a:ext cx="3106328" cy="1122909"/>
        </a:xfrm>
        <a:prstGeom prst="roundRect">
          <a:avLst/>
        </a:prstGeom>
        <a:solidFill>
          <a:schemeClr val="accent2">
            <a:shade val="50000"/>
            <a:hueOff val="-101488"/>
            <a:satOff val="-3205"/>
            <a:lumOff val="187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t>Плановые</a:t>
          </a:r>
        </a:p>
        <a:p>
          <a:pPr lvl="0" algn="ctr" defTabSz="1244600">
            <a:lnSpc>
              <a:spcPct val="90000"/>
            </a:lnSpc>
            <a:spcBef>
              <a:spcPct val="0"/>
            </a:spcBef>
            <a:spcAft>
              <a:spcPct val="35000"/>
            </a:spcAft>
          </a:pPr>
          <a:r>
            <a:rPr lang="ru-RU" sz="2800" b="1" kern="1200" dirty="0" smtClean="0"/>
            <a:t>27</a:t>
          </a:r>
          <a:endParaRPr lang="ru-RU" sz="2800" b="1" kern="1200" dirty="0"/>
        </a:p>
      </dsp:txBody>
      <dsp:txXfrm>
        <a:off x="557977" y="1468723"/>
        <a:ext cx="2996696" cy="10132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61CE0-AB8C-4EE2-9502-82A5AAE1929C}">
      <dsp:nvSpPr>
        <dsp:cNvPr id="0" name=""/>
        <dsp:cNvSpPr/>
      </dsp:nvSpPr>
      <dsp:spPr>
        <a:xfrm>
          <a:off x="-5862135" y="-930333"/>
          <a:ext cx="6978870" cy="6978870"/>
        </a:xfrm>
        <a:prstGeom prst="blockArc">
          <a:avLst>
            <a:gd name="adj1" fmla="val 18900000"/>
            <a:gd name="adj2" fmla="val 2700000"/>
            <a:gd name="adj3" fmla="val 310"/>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55E789-240E-4F0F-9C34-32D23FB4EE94}">
      <dsp:nvSpPr>
        <dsp:cNvPr id="0" name=""/>
        <dsp:cNvSpPr/>
      </dsp:nvSpPr>
      <dsp:spPr>
        <a:xfrm>
          <a:off x="488086" y="182839"/>
          <a:ext cx="7863964" cy="86409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572" tIns="43180" rIns="43180" bIns="43180" numCol="1" spcCol="1270" anchor="ctr" anchorCtr="0">
          <a:noAutofit/>
        </a:bodyPr>
        <a:lstStyle/>
        <a:p>
          <a:pPr lvl="0" algn="l" defTabSz="755650">
            <a:lnSpc>
              <a:spcPct val="90000"/>
            </a:lnSpc>
            <a:spcBef>
              <a:spcPct val="0"/>
            </a:spcBef>
            <a:spcAft>
              <a:spcPct val="35000"/>
            </a:spcAft>
          </a:pPr>
          <a:r>
            <a:rPr lang="ru-RU" sz="1700" b="0" i="0" u="none" kern="1200" dirty="0" smtClean="0"/>
            <a:t> </a:t>
          </a:r>
          <a:r>
            <a:rPr lang="ru-RU" sz="2800" b="0" i="0" u="none" kern="1200" dirty="0" smtClean="0"/>
            <a:t>в соответствии с ежегодным планом проведения проверок</a:t>
          </a:r>
          <a:endParaRPr lang="ru-RU" sz="2800" kern="1200" dirty="0"/>
        </a:p>
      </dsp:txBody>
      <dsp:txXfrm>
        <a:off x="488086" y="182839"/>
        <a:ext cx="7863964" cy="864091"/>
      </dsp:txXfrm>
    </dsp:sp>
    <dsp:sp modelId="{B765C7BA-F3C7-4201-BDF1-917DF3819F7C}">
      <dsp:nvSpPr>
        <dsp:cNvPr id="0" name=""/>
        <dsp:cNvSpPr/>
      </dsp:nvSpPr>
      <dsp:spPr>
        <a:xfrm>
          <a:off x="82911" y="209710"/>
          <a:ext cx="810349" cy="810349"/>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715E39-0916-46B4-B13C-8D77ED5C8645}">
      <dsp:nvSpPr>
        <dsp:cNvPr id="0" name=""/>
        <dsp:cNvSpPr/>
      </dsp:nvSpPr>
      <dsp:spPr>
        <a:xfrm>
          <a:off x="900088" y="1174295"/>
          <a:ext cx="7399426" cy="103379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572" tIns="71120" rIns="71120" bIns="71120" numCol="1" spcCol="1270" anchor="ctr" anchorCtr="0">
          <a:noAutofit/>
        </a:bodyPr>
        <a:lstStyle/>
        <a:p>
          <a:pPr lvl="0" algn="just" defTabSz="1244600">
            <a:lnSpc>
              <a:spcPct val="90000"/>
            </a:lnSpc>
            <a:spcBef>
              <a:spcPct val="0"/>
            </a:spcBef>
            <a:spcAft>
              <a:spcPct val="35000"/>
            </a:spcAft>
          </a:pPr>
          <a:r>
            <a:rPr lang="ru-RU" sz="2800" b="0" i="0" u="none" kern="1200" dirty="0" smtClean="0"/>
            <a:t>контроль за исполнением предписаний, выданных по результатам проведенной ранее проверки</a:t>
          </a:r>
          <a:endParaRPr lang="ru-RU" sz="2800" kern="1200" dirty="0"/>
        </a:p>
      </dsp:txBody>
      <dsp:txXfrm>
        <a:off x="900088" y="1174295"/>
        <a:ext cx="7399426" cy="1033791"/>
      </dsp:txXfrm>
    </dsp:sp>
    <dsp:sp modelId="{945A911F-6CF6-41F1-AA1C-015675CED581}">
      <dsp:nvSpPr>
        <dsp:cNvPr id="0" name=""/>
        <dsp:cNvSpPr/>
      </dsp:nvSpPr>
      <dsp:spPr>
        <a:xfrm>
          <a:off x="436391" y="1246297"/>
          <a:ext cx="810349" cy="810349"/>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0C31D3-613B-4EB3-8662-793F60F8EC88}">
      <dsp:nvSpPr>
        <dsp:cNvPr id="0" name=""/>
        <dsp:cNvSpPr/>
      </dsp:nvSpPr>
      <dsp:spPr>
        <a:xfrm>
          <a:off x="1116099" y="2326420"/>
          <a:ext cx="7256851" cy="648279"/>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572" tIns="104140" rIns="104140" bIns="104140" numCol="1" spcCol="1270" anchor="ctr" anchorCtr="0">
          <a:noAutofit/>
        </a:bodyPr>
        <a:lstStyle/>
        <a:p>
          <a:pPr lvl="0" algn="l" defTabSz="1822450">
            <a:lnSpc>
              <a:spcPct val="90000"/>
            </a:lnSpc>
            <a:spcBef>
              <a:spcPct val="0"/>
            </a:spcBef>
            <a:spcAft>
              <a:spcPct val="35000"/>
            </a:spcAft>
          </a:pPr>
          <a:r>
            <a:rPr lang="ru-RU" sz="4100" b="0" i="0" u="none" kern="1200" dirty="0" smtClean="0"/>
            <a:t> </a:t>
          </a:r>
          <a:r>
            <a:rPr lang="ru-RU" sz="2800" b="0" i="0" u="none" kern="1200" dirty="0" smtClean="0"/>
            <a:t>обращения граждан</a:t>
          </a:r>
          <a:endParaRPr lang="ru-RU" sz="2800" kern="1200" dirty="0"/>
        </a:p>
      </dsp:txBody>
      <dsp:txXfrm>
        <a:off x="1116099" y="2326420"/>
        <a:ext cx="7256851" cy="648279"/>
      </dsp:txXfrm>
    </dsp:sp>
    <dsp:sp modelId="{ECB7DC37-0231-4448-B969-A493B8581649}">
      <dsp:nvSpPr>
        <dsp:cNvPr id="0" name=""/>
        <dsp:cNvSpPr/>
      </dsp:nvSpPr>
      <dsp:spPr>
        <a:xfrm>
          <a:off x="495906" y="2254409"/>
          <a:ext cx="810349" cy="810349"/>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6F727B-F956-40ED-B4B1-322F70E475C1}">
      <dsp:nvSpPr>
        <dsp:cNvPr id="0" name=""/>
        <dsp:cNvSpPr/>
      </dsp:nvSpPr>
      <dsp:spPr>
        <a:xfrm>
          <a:off x="1025509" y="3118507"/>
          <a:ext cx="7399426" cy="64827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572" tIns="71120" rIns="71120" bIns="71120" numCol="1" spcCol="1270" anchor="ctr" anchorCtr="0">
          <a:noAutofit/>
        </a:bodyPr>
        <a:lstStyle/>
        <a:p>
          <a:pPr lvl="0" algn="l" defTabSz="1244600">
            <a:lnSpc>
              <a:spcPct val="90000"/>
            </a:lnSpc>
            <a:spcBef>
              <a:spcPct val="0"/>
            </a:spcBef>
            <a:spcAft>
              <a:spcPct val="35000"/>
            </a:spcAft>
          </a:pPr>
          <a:r>
            <a:rPr lang="ru-RU" sz="2800" b="0" i="0" u="none" kern="1200" dirty="0" smtClean="0"/>
            <a:t>приказы Роструда</a:t>
          </a:r>
          <a:endParaRPr lang="ru-RU" sz="2800" kern="1200" dirty="0"/>
        </a:p>
      </dsp:txBody>
      <dsp:txXfrm>
        <a:off x="1025509" y="3118507"/>
        <a:ext cx="7399426" cy="648279"/>
      </dsp:txXfrm>
    </dsp:sp>
    <dsp:sp modelId="{7A912CE6-A1E3-4788-A09B-0F4621D0352C}">
      <dsp:nvSpPr>
        <dsp:cNvPr id="0" name=""/>
        <dsp:cNvSpPr/>
      </dsp:nvSpPr>
      <dsp:spPr>
        <a:xfrm>
          <a:off x="396043" y="3118506"/>
          <a:ext cx="810349" cy="810349"/>
        </a:xfrm>
        <a:prstGeom prst="ellipse">
          <a:avLst/>
        </a:prstGeom>
        <a:solidFill>
          <a:schemeClr val="lt1">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90BB95-CAA7-4BBE-8421-21A081381D88}">
      <dsp:nvSpPr>
        <dsp:cNvPr id="0" name=""/>
        <dsp:cNvSpPr/>
      </dsp:nvSpPr>
      <dsp:spPr>
        <a:xfrm>
          <a:off x="560971" y="3960441"/>
          <a:ext cx="7863964" cy="1207485"/>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572" tIns="71120" rIns="71120" bIns="71120" numCol="1" spcCol="1270" anchor="ctr" anchorCtr="0">
          <a:noAutofit/>
        </a:bodyPr>
        <a:lstStyle/>
        <a:p>
          <a:pPr lvl="0" algn="l" defTabSz="1244600">
            <a:lnSpc>
              <a:spcPct val="90000"/>
            </a:lnSpc>
            <a:spcBef>
              <a:spcPct val="0"/>
            </a:spcBef>
            <a:spcAft>
              <a:spcPct val="35000"/>
            </a:spcAft>
          </a:pPr>
          <a:r>
            <a:rPr lang="ru-RU" sz="2800" kern="1200" dirty="0" smtClean="0"/>
            <a:t>приказы руководителя государственной инспекции в соответствии с требованиями прокуратуры</a:t>
          </a:r>
          <a:endParaRPr lang="ru-RU" sz="2800" kern="1200" dirty="0"/>
        </a:p>
      </dsp:txBody>
      <dsp:txXfrm>
        <a:off x="560971" y="3960441"/>
        <a:ext cx="7863964" cy="1207485"/>
      </dsp:txXfrm>
    </dsp:sp>
    <dsp:sp modelId="{E026408A-26F3-4A9A-8E6F-AA0811804AA8}">
      <dsp:nvSpPr>
        <dsp:cNvPr id="0" name=""/>
        <dsp:cNvSpPr/>
      </dsp:nvSpPr>
      <dsp:spPr>
        <a:xfrm>
          <a:off x="108016" y="4071271"/>
          <a:ext cx="810349" cy="810349"/>
        </a:xfrm>
        <a:prstGeom prst="ellipse">
          <a:avLst/>
        </a:prstGeom>
        <a:solidFill>
          <a:schemeClr val="lt1">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ADA31-0907-43AE-8A38-5182A02C929B}">
      <dsp:nvSpPr>
        <dsp:cNvPr id="0" name=""/>
        <dsp:cNvSpPr/>
      </dsp:nvSpPr>
      <dsp:spPr>
        <a:xfrm>
          <a:off x="2551934" y="1182286"/>
          <a:ext cx="2855733" cy="1702757"/>
        </a:xfrm>
        <a:prstGeom prst="round2Same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45720" rIns="137160" bIns="45720" numCol="1" spcCol="1270" anchor="ctr" anchorCtr="0">
          <a:noAutofit/>
        </a:bodyPr>
        <a:lstStyle/>
        <a:p>
          <a:pPr lvl="0" algn="ctr" defTabSz="1600200">
            <a:lnSpc>
              <a:spcPct val="90000"/>
            </a:lnSpc>
            <a:spcBef>
              <a:spcPct val="0"/>
            </a:spcBef>
            <a:spcAft>
              <a:spcPct val="35000"/>
            </a:spcAft>
          </a:pPr>
          <a:r>
            <a:rPr lang="ru-RU" sz="3600" b="1" kern="1200" dirty="0" smtClean="0"/>
            <a:t> охране труда - </a:t>
          </a:r>
          <a:r>
            <a:rPr lang="ru-RU" sz="3600" b="1" kern="1200" dirty="0" smtClean="0">
              <a:solidFill>
                <a:srgbClr val="C00000"/>
              </a:solidFill>
            </a:rPr>
            <a:t>139</a:t>
          </a:r>
          <a:endParaRPr lang="ru-RU" sz="3600" b="1" kern="1200" dirty="0">
            <a:solidFill>
              <a:srgbClr val="C00000"/>
            </a:solidFill>
          </a:endParaRPr>
        </a:p>
      </dsp:txBody>
      <dsp:txXfrm>
        <a:off x="2635056" y="1265408"/>
        <a:ext cx="2689489" cy="1619635"/>
      </dsp:txXfrm>
    </dsp:sp>
    <dsp:sp modelId="{B26EEC31-E86C-4A82-8B4C-8941ACF39CC2}">
      <dsp:nvSpPr>
        <dsp:cNvPr id="0" name=""/>
        <dsp:cNvSpPr/>
      </dsp:nvSpPr>
      <dsp:spPr>
        <a:xfrm>
          <a:off x="74458" y="0"/>
          <a:ext cx="2490453" cy="2033739"/>
        </a:xfrm>
        <a:prstGeom prst="round2SameRect">
          <a:avLst/>
        </a:prstGeom>
        <a:solidFill>
          <a:schemeClr val="accent5">
            <a:hueOff val="8842340"/>
            <a:satOff val="-35925"/>
            <a:lumOff val="-79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45720" rIns="137160" bIns="45720" numCol="1" spcCol="1270" anchor="ctr" anchorCtr="0">
          <a:noAutofit/>
        </a:bodyPr>
        <a:lstStyle/>
        <a:p>
          <a:pPr lvl="0" algn="ctr" defTabSz="1600200">
            <a:lnSpc>
              <a:spcPct val="100000"/>
            </a:lnSpc>
            <a:spcBef>
              <a:spcPct val="0"/>
            </a:spcBef>
            <a:spcAft>
              <a:spcPts val="0"/>
            </a:spcAft>
          </a:pPr>
          <a:r>
            <a:rPr lang="ru-RU" sz="3600" b="1" kern="1200" dirty="0" smtClean="0"/>
            <a:t>оплате труда - </a:t>
          </a:r>
          <a:r>
            <a:rPr lang="ru-RU" sz="3600" b="1" kern="1200" dirty="0" smtClean="0">
              <a:solidFill>
                <a:srgbClr val="C00000"/>
              </a:solidFill>
            </a:rPr>
            <a:t>11</a:t>
          </a:r>
        </a:p>
        <a:p>
          <a:pPr lvl="0" algn="ctr" defTabSz="1600200">
            <a:lnSpc>
              <a:spcPct val="100000"/>
            </a:lnSpc>
            <a:spcBef>
              <a:spcPct val="0"/>
            </a:spcBef>
            <a:spcAft>
              <a:spcPts val="0"/>
            </a:spcAft>
          </a:pPr>
          <a:r>
            <a:rPr lang="ru-RU" sz="3600" kern="1200" dirty="0" smtClean="0"/>
            <a:t> </a:t>
          </a:r>
          <a:endParaRPr lang="ru-RU" sz="4600" kern="1200" dirty="0"/>
        </a:p>
      </dsp:txBody>
      <dsp:txXfrm>
        <a:off x="173737" y="99279"/>
        <a:ext cx="2291895" cy="1934460"/>
      </dsp:txXfrm>
    </dsp:sp>
    <dsp:sp modelId="{01E30D37-10EB-4155-A9DC-07E64F9D67B7}">
      <dsp:nvSpPr>
        <dsp:cNvPr id="0" name=""/>
        <dsp:cNvSpPr/>
      </dsp:nvSpPr>
      <dsp:spPr>
        <a:xfrm>
          <a:off x="5316218" y="2262406"/>
          <a:ext cx="3176900" cy="1702757"/>
        </a:xfrm>
        <a:prstGeom prst="round2SameRect">
          <a:avLst/>
        </a:prstGeom>
        <a:solidFill>
          <a:schemeClr val="accent5">
            <a:hueOff val="17684680"/>
            <a:satOff val="-71851"/>
            <a:lumOff val="-158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48260" rIns="144780" bIns="48260" numCol="1" spcCol="1270" anchor="ctr" anchorCtr="0">
          <a:noAutofit/>
        </a:bodyPr>
        <a:lstStyle/>
        <a:p>
          <a:pPr lvl="0" algn="ctr" defTabSz="1689100">
            <a:lnSpc>
              <a:spcPct val="90000"/>
            </a:lnSpc>
            <a:spcBef>
              <a:spcPct val="0"/>
            </a:spcBef>
            <a:spcAft>
              <a:spcPct val="35000"/>
            </a:spcAft>
          </a:pPr>
          <a:r>
            <a:rPr lang="ru-RU" sz="3800" b="1" kern="1200" dirty="0" smtClean="0"/>
            <a:t>другим вопросам - </a:t>
          </a:r>
          <a:r>
            <a:rPr lang="ru-RU" sz="3800" b="1" kern="1200" dirty="0" smtClean="0">
              <a:solidFill>
                <a:srgbClr val="C00000"/>
              </a:solidFill>
            </a:rPr>
            <a:t>339</a:t>
          </a:r>
          <a:endParaRPr lang="ru-RU" sz="3800" b="1" kern="1200" dirty="0">
            <a:solidFill>
              <a:srgbClr val="C00000"/>
            </a:solidFill>
          </a:endParaRPr>
        </a:p>
      </dsp:txBody>
      <dsp:txXfrm>
        <a:off x="5399340" y="2345528"/>
        <a:ext cx="3010656" cy="16196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D227E-2CDE-4BF9-B758-CA7F620D4AF2}">
      <dsp:nvSpPr>
        <dsp:cNvPr id="0" name=""/>
        <dsp:cNvSpPr/>
      </dsp:nvSpPr>
      <dsp:spPr>
        <a:xfrm>
          <a:off x="-5370040" y="-837933"/>
          <a:ext cx="6516179" cy="6516179"/>
        </a:xfrm>
        <a:prstGeom prst="blockArc">
          <a:avLst>
            <a:gd name="adj1" fmla="val 18900000"/>
            <a:gd name="adj2" fmla="val 2700000"/>
            <a:gd name="adj3" fmla="val 331"/>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E619EE-5B76-4AAB-84FC-7A431A742A20}">
      <dsp:nvSpPr>
        <dsp:cNvPr id="0" name=""/>
        <dsp:cNvSpPr/>
      </dsp:nvSpPr>
      <dsp:spPr>
        <a:xfrm>
          <a:off x="539024" y="231798"/>
          <a:ext cx="7202921"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Образование</a:t>
          </a:r>
          <a:endParaRPr lang="ru-RU" sz="2100" kern="1200" dirty="0"/>
        </a:p>
      </dsp:txBody>
      <dsp:txXfrm>
        <a:off x="539024" y="231798"/>
        <a:ext cx="7202921" cy="439887"/>
      </dsp:txXfrm>
    </dsp:sp>
    <dsp:sp modelId="{31A446AE-9A29-46C9-B7B8-AECE4D363642}">
      <dsp:nvSpPr>
        <dsp:cNvPr id="0" name=""/>
        <dsp:cNvSpPr/>
      </dsp:nvSpPr>
      <dsp:spPr>
        <a:xfrm>
          <a:off x="164388" y="165054"/>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F4E288-DB9F-4234-A2D0-8DC83AD9A62B}">
      <dsp:nvSpPr>
        <dsp:cNvPr id="0" name=""/>
        <dsp:cNvSpPr/>
      </dsp:nvSpPr>
      <dsp:spPr>
        <a:xfrm>
          <a:off x="920887" y="911227"/>
          <a:ext cx="6831134"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Торговля, ремонт автотранспортных ср-в…</a:t>
          </a:r>
          <a:endParaRPr lang="ru-RU" sz="2100" kern="1200" dirty="0"/>
        </a:p>
      </dsp:txBody>
      <dsp:txXfrm>
        <a:off x="920887" y="911227"/>
        <a:ext cx="6831134" cy="439887"/>
      </dsp:txXfrm>
    </dsp:sp>
    <dsp:sp modelId="{96928F94-7E96-4CF9-AE67-08547A90111D}">
      <dsp:nvSpPr>
        <dsp:cNvPr id="0" name=""/>
        <dsp:cNvSpPr/>
      </dsp:nvSpPr>
      <dsp:spPr>
        <a:xfrm>
          <a:off x="562746" y="825273"/>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F762E0-187C-4347-A969-B1078A4621EF}">
      <dsp:nvSpPr>
        <dsp:cNvPr id="0" name=""/>
        <dsp:cNvSpPr/>
      </dsp:nvSpPr>
      <dsp:spPr>
        <a:xfrm>
          <a:off x="1008101" y="1553075"/>
          <a:ext cx="6789007"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Здравоохранения и социальные услуги</a:t>
          </a:r>
          <a:endParaRPr lang="ru-RU" sz="2100" kern="1200" dirty="0"/>
        </a:p>
      </dsp:txBody>
      <dsp:txXfrm>
        <a:off x="1008101" y="1553075"/>
        <a:ext cx="6789007" cy="439887"/>
      </dsp:txXfrm>
    </dsp:sp>
    <dsp:sp modelId="{6C065A76-3817-4FFA-A985-150DB3E85562}">
      <dsp:nvSpPr>
        <dsp:cNvPr id="0" name=""/>
        <dsp:cNvSpPr/>
      </dsp:nvSpPr>
      <dsp:spPr>
        <a:xfrm>
          <a:off x="781044" y="1485007"/>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44D7AE-90AD-441A-B141-749BDFD09178}">
      <dsp:nvSpPr>
        <dsp:cNvPr id="0" name=""/>
        <dsp:cNvSpPr/>
      </dsp:nvSpPr>
      <dsp:spPr>
        <a:xfrm>
          <a:off x="1060719" y="2197792"/>
          <a:ext cx="6716129"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Добыча полезных ископаемых</a:t>
          </a:r>
          <a:endParaRPr lang="ru-RU" sz="2100" kern="1200" dirty="0"/>
        </a:p>
      </dsp:txBody>
      <dsp:txXfrm>
        <a:off x="1060719" y="2197792"/>
        <a:ext cx="6716129" cy="439887"/>
      </dsp:txXfrm>
    </dsp:sp>
    <dsp:sp modelId="{DE0908A9-8FFF-4B3E-83F4-BF15D72A0DEB}">
      <dsp:nvSpPr>
        <dsp:cNvPr id="0" name=""/>
        <dsp:cNvSpPr/>
      </dsp:nvSpPr>
      <dsp:spPr>
        <a:xfrm>
          <a:off x="850745" y="2145226"/>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8046F3-93E0-41AC-A75E-B0A0B839DB47}">
      <dsp:nvSpPr>
        <dsp:cNvPr id="0" name=""/>
        <dsp:cNvSpPr/>
      </dsp:nvSpPr>
      <dsp:spPr>
        <a:xfrm>
          <a:off x="1064995" y="2845866"/>
          <a:ext cx="6711879"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С/х, охота и лесное хозяйство</a:t>
          </a:r>
          <a:endParaRPr lang="ru-RU" sz="2100" kern="1200" dirty="0"/>
        </a:p>
      </dsp:txBody>
      <dsp:txXfrm>
        <a:off x="1064995" y="2845866"/>
        <a:ext cx="6711879" cy="439887"/>
      </dsp:txXfrm>
    </dsp:sp>
    <dsp:sp modelId="{B9AB35B2-04D9-4F53-8E05-A3CAAC410D3D}">
      <dsp:nvSpPr>
        <dsp:cNvPr id="0" name=""/>
        <dsp:cNvSpPr/>
      </dsp:nvSpPr>
      <dsp:spPr>
        <a:xfrm>
          <a:off x="781044" y="2805444"/>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F3F316-F1D7-4EC7-AE45-A9077404FCA1}">
      <dsp:nvSpPr>
        <dsp:cNvPr id="0" name=""/>
        <dsp:cNvSpPr/>
      </dsp:nvSpPr>
      <dsp:spPr>
        <a:xfrm>
          <a:off x="815457" y="3544169"/>
          <a:ext cx="6961412"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Предоставление коммунальных и социальных услуг </a:t>
          </a:r>
          <a:endParaRPr lang="ru-RU" sz="2100" kern="1200" dirty="0"/>
        </a:p>
      </dsp:txBody>
      <dsp:txXfrm>
        <a:off x="815457" y="3544169"/>
        <a:ext cx="6961412" cy="439887"/>
      </dsp:txXfrm>
    </dsp:sp>
    <dsp:sp modelId="{170F7FF4-6E0B-42CE-A4D8-5E99F53E503A}">
      <dsp:nvSpPr>
        <dsp:cNvPr id="0" name=""/>
        <dsp:cNvSpPr/>
      </dsp:nvSpPr>
      <dsp:spPr>
        <a:xfrm>
          <a:off x="562746" y="3465179"/>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FFA142-674C-41A5-A901-F9187A2613EA}">
      <dsp:nvSpPr>
        <dsp:cNvPr id="0" name=""/>
        <dsp:cNvSpPr/>
      </dsp:nvSpPr>
      <dsp:spPr>
        <a:xfrm>
          <a:off x="539024" y="4192238"/>
          <a:ext cx="7202921" cy="43988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161" tIns="53340" rIns="53340" bIns="53340" numCol="1" spcCol="1270" anchor="ctr" anchorCtr="0">
          <a:noAutofit/>
        </a:bodyPr>
        <a:lstStyle/>
        <a:p>
          <a:pPr lvl="0" algn="l" defTabSz="933450">
            <a:lnSpc>
              <a:spcPct val="90000"/>
            </a:lnSpc>
            <a:spcBef>
              <a:spcPct val="0"/>
            </a:spcBef>
            <a:spcAft>
              <a:spcPct val="35000"/>
            </a:spcAft>
          </a:pPr>
          <a:r>
            <a:rPr lang="ru-RU" sz="2100" kern="1200" dirty="0" smtClean="0"/>
            <a:t>Строительство</a:t>
          </a:r>
          <a:endParaRPr lang="ru-RU" sz="2100" kern="1200" dirty="0"/>
        </a:p>
      </dsp:txBody>
      <dsp:txXfrm>
        <a:off x="539024" y="4192238"/>
        <a:ext cx="7202921" cy="439887"/>
      </dsp:txXfrm>
    </dsp:sp>
    <dsp:sp modelId="{0E17351B-6F6A-429A-968D-6A53A7DB550D}">
      <dsp:nvSpPr>
        <dsp:cNvPr id="0" name=""/>
        <dsp:cNvSpPr/>
      </dsp:nvSpPr>
      <dsp:spPr>
        <a:xfrm>
          <a:off x="164388" y="4125397"/>
          <a:ext cx="549859" cy="54985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3696E-F653-4249-A666-BA63435BECB5}">
      <dsp:nvSpPr>
        <dsp:cNvPr id="0" name=""/>
        <dsp:cNvSpPr/>
      </dsp:nvSpPr>
      <dsp:spPr>
        <a:xfrm>
          <a:off x="323530" y="4390"/>
          <a:ext cx="2973440" cy="142785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обучения и инструктирования работников по охране труда - </a:t>
          </a:r>
          <a:r>
            <a:rPr lang="ru-RU" sz="2400" b="1" kern="1200" dirty="0" smtClean="0">
              <a:solidFill>
                <a:schemeClr val="bg1">
                  <a:lumMod val="95000"/>
                  <a:lumOff val="5000"/>
                </a:schemeClr>
              </a:solidFill>
            </a:rPr>
            <a:t>103</a:t>
          </a:r>
          <a:endParaRPr lang="ru-RU" sz="2400" b="1" kern="1200" dirty="0">
            <a:solidFill>
              <a:schemeClr val="bg1">
                <a:lumMod val="95000"/>
                <a:lumOff val="5000"/>
              </a:schemeClr>
            </a:solidFill>
          </a:endParaRPr>
        </a:p>
      </dsp:txBody>
      <dsp:txXfrm>
        <a:off x="323530" y="4390"/>
        <a:ext cx="2973440" cy="1427857"/>
      </dsp:txXfrm>
    </dsp:sp>
    <dsp:sp modelId="{CBBB1A0F-A12D-4D4F-90CC-617FFE461732}">
      <dsp:nvSpPr>
        <dsp:cNvPr id="0" name=""/>
        <dsp:cNvSpPr/>
      </dsp:nvSpPr>
      <dsp:spPr>
        <a:xfrm>
          <a:off x="3489232" y="16469"/>
          <a:ext cx="2379761" cy="142785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трудового договора - </a:t>
          </a:r>
          <a:r>
            <a:rPr lang="ru-RU" sz="2400" b="1" kern="1200" dirty="0" smtClean="0">
              <a:solidFill>
                <a:schemeClr val="bg1">
                  <a:lumMod val="95000"/>
                  <a:lumOff val="5000"/>
                </a:schemeClr>
              </a:solidFill>
            </a:rPr>
            <a:t>72</a:t>
          </a:r>
          <a:endParaRPr lang="ru-RU" sz="2400" b="1" kern="1200" dirty="0">
            <a:solidFill>
              <a:schemeClr val="bg1">
                <a:lumMod val="95000"/>
                <a:lumOff val="5000"/>
              </a:schemeClr>
            </a:solidFill>
          </a:endParaRPr>
        </a:p>
      </dsp:txBody>
      <dsp:txXfrm>
        <a:off x="3489232" y="16469"/>
        <a:ext cx="2379761" cy="1427857"/>
      </dsp:txXfrm>
    </dsp:sp>
    <dsp:sp modelId="{151D7F27-6909-4144-8D04-70DBE16E6CDF}">
      <dsp:nvSpPr>
        <dsp:cNvPr id="0" name=""/>
        <dsp:cNvSpPr/>
      </dsp:nvSpPr>
      <dsp:spPr>
        <a:xfrm>
          <a:off x="6152685" y="4390"/>
          <a:ext cx="2667784" cy="142785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расследования, оформления и учёта несчастных случаев на производстве - </a:t>
          </a:r>
          <a:r>
            <a:rPr lang="ru-RU" sz="2400" b="1" kern="1200" dirty="0" smtClean="0">
              <a:solidFill>
                <a:schemeClr val="bg1">
                  <a:lumMod val="95000"/>
                  <a:lumOff val="5000"/>
                </a:schemeClr>
              </a:solidFill>
            </a:rPr>
            <a:t>22</a:t>
          </a:r>
          <a:endParaRPr lang="ru-RU" sz="2400" b="1" kern="1200" dirty="0">
            <a:solidFill>
              <a:schemeClr val="bg1">
                <a:lumMod val="95000"/>
                <a:lumOff val="5000"/>
              </a:schemeClr>
            </a:solidFill>
          </a:endParaRPr>
        </a:p>
      </dsp:txBody>
      <dsp:txXfrm>
        <a:off x="6152685" y="4390"/>
        <a:ext cx="2667784" cy="1427857"/>
      </dsp:txXfrm>
    </dsp:sp>
    <dsp:sp modelId="{8083ABB2-EFA9-4C9C-8665-D0E661F9C9C6}">
      <dsp:nvSpPr>
        <dsp:cNvPr id="0" name=""/>
        <dsp:cNvSpPr/>
      </dsp:nvSpPr>
      <dsp:spPr>
        <a:xfrm>
          <a:off x="323530" y="1670223"/>
          <a:ext cx="2973440" cy="142785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соблюдения установленного порядка проведения оценки условий труда на рабочих местах - </a:t>
          </a:r>
          <a:r>
            <a:rPr lang="ru-RU" sz="2400" b="1" kern="1200" dirty="0" smtClean="0">
              <a:solidFill>
                <a:schemeClr val="bg1">
                  <a:lumMod val="95000"/>
                  <a:lumOff val="5000"/>
                </a:schemeClr>
              </a:solidFill>
            </a:rPr>
            <a:t>9</a:t>
          </a:r>
          <a:endParaRPr lang="ru-RU" sz="2400" b="1" kern="1200" dirty="0">
            <a:solidFill>
              <a:schemeClr val="bg1">
                <a:lumMod val="95000"/>
                <a:lumOff val="5000"/>
              </a:schemeClr>
            </a:solidFill>
          </a:endParaRPr>
        </a:p>
      </dsp:txBody>
      <dsp:txXfrm>
        <a:off x="323530" y="1670223"/>
        <a:ext cx="2973440" cy="1427857"/>
      </dsp:txXfrm>
    </dsp:sp>
    <dsp:sp modelId="{FFA82302-CCF7-49EB-8CBA-170069BB9CBA}">
      <dsp:nvSpPr>
        <dsp:cNvPr id="0" name=""/>
        <dsp:cNvSpPr/>
      </dsp:nvSpPr>
      <dsp:spPr>
        <a:xfrm>
          <a:off x="3534947" y="1670223"/>
          <a:ext cx="2379761" cy="1427857"/>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kern="1200" dirty="0" smtClean="0"/>
            <a:t>гарантий и компенсаций - </a:t>
          </a:r>
          <a:r>
            <a:rPr lang="ru-RU" sz="2400" b="1" kern="1200" dirty="0" smtClean="0">
              <a:solidFill>
                <a:schemeClr val="bg1">
                  <a:lumMod val="95000"/>
                  <a:lumOff val="5000"/>
                </a:schemeClr>
              </a:solidFill>
            </a:rPr>
            <a:t>7</a:t>
          </a:r>
          <a:endParaRPr lang="ru-RU" sz="2400" b="1" kern="1200" dirty="0">
            <a:solidFill>
              <a:schemeClr val="bg1">
                <a:lumMod val="95000"/>
                <a:lumOff val="5000"/>
              </a:schemeClr>
            </a:solidFill>
          </a:endParaRPr>
        </a:p>
      </dsp:txBody>
      <dsp:txXfrm>
        <a:off x="3534947" y="1670223"/>
        <a:ext cx="2379761" cy="1427857"/>
      </dsp:txXfrm>
    </dsp:sp>
    <dsp:sp modelId="{F29DE356-9BDB-425B-A5C5-BF450AD2FD9E}">
      <dsp:nvSpPr>
        <dsp:cNvPr id="0" name=""/>
        <dsp:cNvSpPr/>
      </dsp:nvSpPr>
      <dsp:spPr>
        <a:xfrm>
          <a:off x="6152685" y="1670223"/>
          <a:ext cx="2667784" cy="142785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оплаты и нормирования труда - </a:t>
          </a:r>
          <a:r>
            <a:rPr lang="ru-RU" sz="2400" b="1" kern="1200" dirty="0" smtClean="0">
              <a:solidFill>
                <a:schemeClr val="bg1">
                  <a:lumMod val="95000"/>
                  <a:lumOff val="5000"/>
                </a:schemeClr>
              </a:solidFill>
            </a:rPr>
            <a:t>5</a:t>
          </a:r>
          <a:endParaRPr lang="ru-RU" sz="2400" b="1" kern="1200" dirty="0">
            <a:solidFill>
              <a:schemeClr val="bg1">
                <a:lumMod val="95000"/>
                <a:lumOff val="5000"/>
              </a:schemeClr>
            </a:solidFill>
          </a:endParaRPr>
        </a:p>
      </dsp:txBody>
      <dsp:txXfrm>
        <a:off x="6152685" y="1670223"/>
        <a:ext cx="2667784" cy="1427857"/>
      </dsp:txXfrm>
    </dsp:sp>
    <dsp:sp modelId="{B3D30F30-BAFF-4F19-91D9-C07AEEC9F590}">
      <dsp:nvSpPr>
        <dsp:cNvPr id="0" name=""/>
        <dsp:cNvSpPr/>
      </dsp:nvSpPr>
      <dsp:spPr>
        <a:xfrm>
          <a:off x="323530" y="3336056"/>
          <a:ext cx="2973440" cy="142785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обеспечения работников средствами индивидуальной и коллективной защиты - </a:t>
          </a:r>
          <a:r>
            <a:rPr lang="ru-RU" sz="2400" b="1" kern="1200" dirty="0" smtClean="0">
              <a:solidFill>
                <a:schemeClr val="bg1">
                  <a:lumMod val="95000"/>
                  <a:lumOff val="5000"/>
                </a:schemeClr>
              </a:solidFill>
            </a:rPr>
            <a:t>4</a:t>
          </a:r>
          <a:endParaRPr lang="ru-RU" sz="2400" b="1" kern="1200" dirty="0">
            <a:solidFill>
              <a:schemeClr val="bg1">
                <a:lumMod val="95000"/>
                <a:lumOff val="5000"/>
              </a:schemeClr>
            </a:solidFill>
          </a:endParaRPr>
        </a:p>
      </dsp:txBody>
      <dsp:txXfrm>
        <a:off x="323530" y="3336056"/>
        <a:ext cx="2973440" cy="1427857"/>
      </dsp:txXfrm>
    </dsp:sp>
    <dsp:sp modelId="{D4689629-C404-48CE-B6F9-5E06138FFE8F}">
      <dsp:nvSpPr>
        <dsp:cNvPr id="0" name=""/>
        <dsp:cNvSpPr/>
      </dsp:nvSpPr>
      <dsp:spPr>
        <a:xfrm>
          <a:off x="3534947" y="3336056"/>
          <a:ext cx="2379761" cy="142785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kern="1200" dirty="0" smtClean="0"/>
            <a:t>дисциплины труда и трудового распорядка - </a:t>
          </a:r>
          <a:r>
            <a:rPr lang="ru-RU" sz="2400" b="1" kern="1200" dirty="0" smtClean="0">
              <a:solidFill>
                <a:schemeClr val="bg1">
                  <a:lumMod val="95000"/>
                  <a:lumOff val="5000"/>
                </a:schemeClr>
              </a:solidFill>
            </a:rPr>
            <a:t>3</a:t>
          </a:r>
          <a:endParaRPr lang="ru-RU" sz="2400" b="1" kern="1200" dirty="0">
            <a:solidFill>
              <a:schemeClr val="bg1">
                <a:lumMod val="95000"/>
                <a:lumOff val="5000"/>
              </a:schemeClr>
            </a:solidFill>
          </a:endParaRPr>
        </a:p>
      </dsp:txBody>
      <dsp:txXfrm>
        <a:off x="3534947" y="3336056"/>
        <a:ext cx="2379761" cy="1427857"/>
      </dsp:txXfrm>
    </dsp:sp>
    <dsp:sp modelId="{48BEC0B4-14F5-4345-9757-3AF83D8BF0BC}">
      <dsp:nvSpPr>
        <dsp:cNvPr id="0" name=""/>
        <dsp:cNvSpPr/>
      </dsp:nvSpPr>
      <dsp:spPr>
        <a:xfrm>
          <a:off x="6152685" y="3336056"/>
          <a:ext cx="2667784" cy="142785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kern="1200" dirty="0" smtClean="0"/>
            <a:t>проведения медицинских осмотров работников - </a:t>
          </a:r>
          <a:r>
            <a:rPr lang="ru-RU" sz="2400" b="1" kern="1200" dirty="0" smtClean="0">
              <a:solidFill>
                <a:schemeClr val="bg1">
                  <a:lumMod val="95000"/>
                  <a:lumOff val="5000"/>
                </a:schemeClr>
              </a:solidFill>
            </a:rPr>
            <a:t>3</a:t>
          </a:r>
          <a:endParaRPr lang="ru-RU" sz="2400" b="1" kern="1200" dirty="0">
            <a:solidFill>
              <a:schemeClr val="bg1">
                <a:lumMod val="95000"/>
                <a:lumOff val="5000"/>
              </a:schemeClr>
            </a:solidFill>
          </a:endParaRPr>
        </a:p>
      </dsp:txBody>
      <dsp:txXfrm>
        <a:off x="6152685" y="3336056"/>
        <a:ext cx="2667784" cy="142785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A87F25-934B-4BEB-B600-3D90B703ED54}">
      <dsp:nvSpPr>
        <dsp:cNvPr id="0" name=""/>
        <dsp:cNvSpPr/>
      </dsp:nvSpPr>
      <dsp:spPr>
        <a:xfrm>
          <a:off x="0" y="679133"/>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20A9588-5E6B-4E11-B206-2342338835AF}">
      <dsp:nvSpPr>
        <dsp:cNvPr id="0" name=""/>
        <dsp:cNvSpPr/>
      </dsp:nvSpPr>
      <dsp:spPr>
        <a:xfrm>
          <a:off x="394233" y="122063"/>
          <a:ext cx="7884657" cy="689909"/>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155700">
            <a:lnSpc>
              <a:spcPct val="90000"/>
            </a:lnSpc>
            <a:spcBef>
              <a:spcPct val="0"/>
            </a:spcBef>
            <a:spcAft>
              <a:spcPct val="35000"/>
            </a:spcAft>
          </a:pPr>
          <a:r>
            <a:rPr lang="ru-RU" sz="2600" b="1" kern="1200" dirty="0" smtClean="0">
              <a:solidFill>
                <a:srgbClr val="FFFF00"/>
              </a:solidFill>
              <a:latin typeface="Times New Roman" pitchFamily="18" charset="0"/>
              <a:cs typeface="Times New Roman" pitchFamily="18" charset="0"/>
            </a:rPr>
            <a:t>невыплата работникам заработной платы в полном размере;</a:t>
          </a:r>
          <a:endParaRPr lang="ru-RU" sz="2600" b="1" kern="1200" dirty="0">
            <a:solidFill>
              <a:srgbClr val="FFFF00"/>
            </a:solidFill>
            <a:latin typeface="Times New Roman" pitchFamily="18" charset="0"/>
            <a:cs typeface="Times New Roman" pitchFamily="18" charset="0"/>
          </a:endParaRPr>
        </a:p>
      </dsp:txBody>
      <dsp:txXfrm>
        <a:off x="427912" y="155742"/>
        <a:ext cx="7817299" cy="622551"/>
      </dsp:txXfrm>
    </dsp:sp>
    <dsp:sp modelId="{112ABBC9-6B92-4A2A-953C-95032E86573C}">
      <dsp:nvSpPr>
        <dsp:cNvPr id="0" name=""/>
        <dsp:cNvSpPr/>
      </dsp:nvSpPr>
      <dsp:spPr>
        <a:xfrm>
          <a:off x="0" y="1471036"/>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6ED57B9-34BE-4279-948D-B06C578F96EE}">
      <dsp:nvSpPr>
        <dsp:cNvPr id="0" name=""/>
        <dsp:cNvSpPr/>
      </dsp:nvSpPr>
      <dsp:spPr>
        <a:xfrm>
          <a:off x="393828" y="954533"/>
          <a:ext cx="7884289" cy="649343"/>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244600">
            <a:lnSpc>
              <a:spcPct val="90000"/>
            </a:lnSpc>
            <a:spcBef>
              <a:spcPct val="0"/>
            </a:spcBef>
            <a:spcAft>
              <a:spcPct val="35000"/>
            </a:spcAft>
          </a:pPr>
          <a:r>
            <a:rPr lang="ru-RU" sz="2800" b="1" kern="1200" spc="-5" dirty="0" smtClean="0">
              <a:solidFill>
                <a:srgbClr val="FFC000"/>
              </a:solidFill>
              <a:latin typeface="Times New Roman"/>
              <a:ea typeface="Times New Roman"/>
              <a:cs typeface="Times New Roman"/>
            </a:rPr>
            <a:t>сроков выплаты заработной платы; </a:t>
          </a:r>
          <a:endParaRPr lang="ru-RU" sz="2800" kern="1200" dirty="0">
            <a:solidFill>
              <a:srgbClr val="FFC000"/>
            </a:solidFill>
          </a:endParaRPr>
        </a:p>
      </dsp:txBody>
      <dsp:txXfrm>
        <a:off x="425526" y="986231"/>
        <a:ext cx="7820893" cy="585947"/>
      </dsp:txXfrm>
    </dsp:sp>
    <dsp:sp modelId="{D3E37101-FABF-4FF3-BD13-B7293DEC84DD}">
      <dsp:nvSpPr>
        <dsp:cNvPr id="0" name=""/>
        <dsp:cNvSpPr/>
      </dsp:nvSpPr>
      <dsp:spPr>
        <a:xfrm>
          <a:off x="0" y="2166935"/>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463D684C-629B-4206-8ACA-AC55F942C97D}">
      <dsp:nvSpPr>
        <dsp:cNvPr id="0" name=""/>
        <dsp:cNvSpPr/>
      </dsp:nvSpPr>
      <dsp:spPr>
        <a:xfrm>
          <a:off x="394233" y="1746436"/>
          <a:ext cx="7884657" cy="553339"/>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066800">
            <a:lnSpc>
              <a:spcPct val="90000"/>
            </a:lnSpc>
            <a:spcBef>
              <a:spcPct val="0"/>
            </a:spcBef>
            <a:spcAft>
              <a:spcPct val="35000"/>
            </a:spcAft>
          </a:pPr>
          <a:r>
            <a:rPr lang="ru-RU" sz="2400" b="1" kern="1200" spc="-5" dirty="0" smtClean="0">
              <a:solidFill>
                <a:srgbClr val="FFFF00"/>
              </a:solidFill>
              <a:latin typeface="Times New Roman"/>
              <a:ea typeface="Times New Roman"/>
              <a:cs typeface="Times New Roman"/>
            </a:rPr>
            <a:t>невыплата причитающихся средств при увольнении работника;</a:t>
          </a:r>
          <a:endParaRPr lang="ru-RU" sz="2400" kern="1200" dirty="0">
            <a:solidFill>
              <a:srgbClr val="FFFF00"/>
            </a:solidFill>
          </a:endParaRPr>
        </a:p>
      </dsp:txBody>
      <dsp:txXfrm>
        <a:off x="421245" y="1773448"/>
        <a:ext cx="7830633" cy="499315"/>
      </dsp:txXfrm>
    </dsp:sp>
    <dsp:sp modelId="{E37EE40D-6D47-4E96-99E4-9CEB0806723B}">
      <dsp:nvSpPr>
        <dsp:cNvPr id="0" name=""/>
        <dsp:cNvSpPr/>
      </dsp:nvSpPr>
      <dsp:spPr>
        <a:xfrm>
          <a:off x="0" y="2886858"/>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6883AC9-8A25-4AEB-93B2-E0442FD18F25}">
      <dsp:nvSpPr>
        <dsp:cNvPr id="0" name=""/>
        <dsp:cNvSpPr/>
      </dsp:nvSpPr>
      <dsp:spPr>
        <a:xfrm>
          <a:off x="393828" y="2442335"/>
          <a:ext cx="7884289" cy="577362"/>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244600">
            <a:lnSpc>
              <a:spcPct val="90000"/>
            </a:lnSpc>
            <a:spcBef>
              <a:spcPct val="0"/>
            </a:spcBef>
            <a:spcAft>
              <a:spcPct val="35000"/>
            </a:spcAft>
          </a:pPr>
          <a:r>
            <a:rPr lang="ru-RU" sz="2800" b="1" kern="1200" spc="-5" dirty="0" smtClean="0">
              <a:solidFill>
                <a:srgbClr val="FFC000"/>
              </a:solidFill>
              <a:latin typeface="Times New Roman"/>
              <a:ea typeface="Times New Roman"/>
              <a:cs typeface="Times New Roman"/>
            </a:rPr>
            <a:t>сроков оплаты отпуска; </a:t>
          </a:r>
          <a:endParaRPr lang="ru-RU" sz="2800" kern="1200" dirty="0">
            <a:solidFill>
              <a:srgbClr val="FFC000"/>
            </a:solidFill>
          </a:endParaRPr>
        </a:p>
      </dsp:txBody>
      <dsp:txXfrm>
        <a:off x="422012" y="2470519"/>
        <a:ext cx="7827921" cy="520994"/>
      </dsp:txXfrm>
    </dsp:sp>
    <dsp:sp modelId="{FF0FE0B2-4D9D-4394-ACC5-9DC663EFEC8E}">
      <dsp:nvSpPr>
        <dsp:cNvPr id="0" name=""/>
        <dsp:cNvSpPr/>
      </dsp:nvSpPr>
      <dsp:spPr>
        <a:xfrm>
          <a:off x="0" y="3654821"/>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B0DC8BF-0238-4C1B-9867-EEF4343D925F}">
      <dsp:nvSpPr>
        <dsp:cNvPr id="0" name=""/>
        <dsp:cNvSpPr/>
      </dsp:nvSpPr>
      <dsp:spPr>
        <a:xfrm>
          <a:off x="393828" y="3162258"/>
          <a:ext cx="7884289" cy="625402"/>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066800">
            <a:lnSpc>
              <a:spcPct val="90000"/>
            </a:lnSpc>
            <a:spcBef>
              <a:spcPct val="0"/>
            </a:spcBef>
            <a:spcAft>
              <a:spcPct val="35000"/>
            </a:spcAft>
          </a:pPr>
          <a:r>
            <a:rPr lang="ru-RU" sz="2400" b="1" kern="1200" spc="-5" dirty="0" smtClean="0">
              <a:solidFill>
                <a:srgbClr val="FFFF00"/>
              </a:solidFill>
              <a:latin typeface="Times New Roman"/>
              <a:ea typeface="Times New Roman"/>
              <a:cs typeface="Times New Roman"/>
            </a:rPr>
            <a:t>отсутствие повышенной оплаты труда за работу в местностях с особыми климатическими условиями; </a:t>
          </a:r>
          <a:endParaRPr lang="ru-RU" sz="2400" kern="1200" dirty="0">
            <a:solidFill>
              <a:srgbClr val="FFFF00"/>
            </a:solidFill>
          </a:endParaRPr>
        </a:p>
      </dsp:txBody>
      <dsp:txXfrm>
        <a:off x="424358" y="3192788"/>
        <a:ext cx="7823229" cy="564342"/>
      </dsp:txXfrm>
    </dsp:sp>
    <dsp:sp modelId="{74F3618E-9308-412C-9EEB-5DC3496419D5}">
      <dsp:nvSpPr>
        <dsp:cNvPr id="0" name=""/>
        <dsp:cNvSpPr/>
      </dsp:nvSpPr>
      <dsp:spPr>
        <a:xfrm>
          <a:off x="0" y="4559874"/>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611B3937-AA9B-4270-89B6-8F2341D056BA}">
      <dsp:nvSpPr>
        <dsp:cNvPr id="0" name=""/>
        <dsp:cNvSpPr/>
      </dsp:nvSpPr>
      <dsp:spPr>
        <a:xfrm>
          <a:off x="393828" y="3930221"/>
          <a:ext cx="7884289" cy="762493"/>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155700">
            <a:lnSpc>
              <a:spcPct val="90000"/>
            </a:lnSpc>
            <a:spcBef>
              <a:spcPct val="0"/>
            </a:spcBef>
            <a:spcAft>
              <a:spcPct val="35000"/>
            </a:spcAft>
          </a:pPr>
          <a:r>
            <a:rPr lang="ru-RU" sz="2600" b="1" kern="1200" spc="-5" dirty="0" smtClean="0">
              <a:solidFill>
                <a:srgbClr val="FFC000"/>
              </a:solidFill>
              <a:latin typeface="Times New Roman"/>
              <a:ea typeface="Times New Roman"/>
            </a:rPr>
            <a:t>сроков выплаты пособий по временной нетрудоспособности. </a:t>
          </a:r>
          <a:endParaRPr lang="ru-RU" sz="2600" kern="1200" dirty="0">
            <a:solidFill>
              <a:srgbClr val="FFC000"/>
            </a:solidFill>
          </a:endParaRPr>
        </a:p>
      </dsp:txBody>
      <dsp:txXfrm>
        <a:off x="431050" y="3967443"/>
        <a:ext cx="7809845" cy="6880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CF5FF-7041-4BFA-BCBC-058C00FEBAB9}">
      <dsp:nvSpPr>
        <dsp:cNvPr id="0" name=""/>
        <dsp:cNvSpPr/>
      </dsp:nvSpPr>
      <dsp:spPr>
        <a:xfrm>
          <a:off x="0" y="-270027"/>
          <a:ext cx="7344894" cy="2597010"/>
        </a:xfrm>
        <a:prstGeom prst="roundRect">
          <a:avLst>
            <a:gd name="adj" fmla="val 10000"/>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В течение 9 месяцев 2018 года Государственной инспекцией труда в Чукотском автономном округе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 содержащих нормы трудового права, в хозяйствующих субъектах, в целях легализации трудовых отношений. </a:t>
          </a:r>
          <a:endParaRPr lang="ru-RU" sz="1800" b="1" kern="1200" dirty="0">
            <a:solidFill>
              <a:srgbClr val="002060"/>
            </a:solidFill>
          </a:endParaRPr>
        </a:p>
      </dsp:txBody>
      <dsp:txXfrm>
        <a:off x="76064" y="-193963"/>
        <a:ext cx="5618515" cy="2444882"/>
      </dsp:txXfrm>
    </dsp:sp>
    <dsp:sp modelId="{C45474D4-6BBE-457B-BBFB-9756E0AAB738}">
      <dsp:nvSpPr>
        <dsp:cNvPr id="0" name=""/>
        <dsp:cNvSpPr/>
      </dsp:nvSpPr>
      <dsp:spPr>
        <a:xfrm>
          <a:off x="635826" y="2448269"/>
          <a:ext cx="7222402" cy="992341"/>
        </a:xfrm>
        <a:prstGeom prst="roundRect">
          <a:avLst>
            <a:gd name="adj" fmla="val 10000"/>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В ходе проведения плановых и внеплановых проверок нарушений в данном направлении не выявлено.</a:t>
          </a:r>
          <a:endParaRPr lang="ru-RU" sz="1800" b="1" kern="1200" dirty="0">
            <a:solidFill>
              <a:srgbClr val="002060"/>
            </a:solidFill>
          </a:endParaRPr>
        </a:p>
      </dsp:txBody>
      <dsp:txXfrm>
        <a:off x="664891" y="2477334"/>
        <a:ext cx="5541016" cy="934211"/>
      </dsp:txXfrm>
    </dsp:sp>
    <dsp:sp modelId="{4637D653-4982-4DAC-A7A4-DE76BEB7273B}">
      <dsp:nvSpPr>
        <dsp:cNvPr id="0" name=""/>
        <dsp:cNvSpPr/>
      </dsp:nvSpPr>
      <dsp:spPr>
        <a:xfrm>
          <a:off x="1296136" y="3618408"/>
          <a:ext cx="7222402" cy="1516900"/>
        </a:xfrm>
        <a:prstGeom prst="roundRect">
          <a:avLst>
            <a:gd name="adj" fmla="val 10000"/>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Следует отметить, что в соответствии со статьей 15 Трудового кодекса РФ заключение гражданско-правовых договоров, фактически регулирующих трудовые отношения между работником и работодателем, не допускается. </a:t>
          </a:r>
          <a:endParaRPr lang="ru-RU" sz="1800" b="1" kern="1200" dirty="0">
            <a:solidFill>
              <a:srgbClr val="002060"/>
            </a:solidFill>
          </a:endParaRPr>
        </a:p>
      </dsp:txBody>
      <dsp:txXfrm>
        <a:off x="1340564" y="3662836"/>
        <a:ext cx="5510290" cy="1428044"/>
      </dsp:txXfrm>
    </dsp:sp>
    <dsp:sp modelId="{3E1E3406-4077-4D5B-84AB-A8C6BB3EAF1C}">
      <dsp:nvSpPr>
        <dsp:cNvPr id="0" name=""/>
        <dsp:cNvSpPr/>
      </dsp:nvSpPr>
      <dsp:spPr>
        <a:xfrm>
          <a:off x="6264693" y="1656181"/>
          <a:ext cx="985985" cy="1090361"/>
        </a:xfrm>
        <a:prstGeom prst="downArrow">
          <a:avLst>
            <a:gd name="adj1" fmla="val 55000"/>
            <a:gd name="adj2" fmla="val 45000"/>
          </a:avLst>
        </a:prstGeom>
        <a:solidFill>
          <a:schemeClr val="lt1">
            <a:alpha val="90000"/>
            <a:tint val="40000"/>
            <a:hueOff val="0"/>
            <a:satOff val="0"/>
            <a:lumOff val="0"/>
            <a:alphaOff val="0"/>
          </a:schemeClr>
        </a:solidFill>
        <a:ln w="15875"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6486540" y="1656181"/>
        <a:ext cx="542291" cy="846330"/>
      </dsp:txXfrm>
    </dsp:sp>
    <dsp:sp modelId="{217858E2-495D-48A0-AB30-25295A2B68C2}">
      <dsp:nvSpPr>
        <dsp:cNvPr id="0" name=""/>
        <dsp:cNvSpPr/>
      </dsp:nvSpPr>
      <dsp:spPr>
        <a:xfrm>
          <a:off x="6904310" y="3179948"/>
          <a:ext cx="985985" cy="985985"/>
        </a:xfrm>
        <a:prstGeom prst="downArrow">
          <a:avLst>
            <a:gd name="adj1" fmla="val 55000"/>
            <a:gd name="adj2" fmla="val 45000"/>
          </a:avLst>
        </a:prstGeom>
        <a:solidFill>
          <a:schemeClr val="lt1">
            <a:alpha val="90000"/>
            <a:tint val="40000"/>
            <a:hueOff val="0"/>
            <a:satOff val="0"/>
            <a:lumOff val="0"/>
            <a:alphaOff val="0"/>
          </a:schemeClr>
        </a:solidFill>
        <a:ln w="15875"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7126157" y="3179948"/>
        <a:ext cx="542291" cy="74195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diagrams.loki3.com/TabbedArc+Icon">
  <dgm:title val="Дуга из ярлычков"/>
  <dgm:desc val="Служит для отображения набора связанных элементов, расположенных дугой над общей областью. Лучше всего подходит для размещения небольшого количества текста."/>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E9BA4A4C-9CF6-4006-8CD8-D32519DD683C}" type="datetimeFigureOut">
              <a:rPr lang="ru-RU" smtClean="0"/>
              <a:pPr/>
              <a:t>29.10.2018</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8403E04-5769-4443-BCEB-40C7EAAD6FE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8403E04-5769-4443-BCEB-40C7EAAD6FE9}"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8403E04-5769-4443-BCEB-40C7EAAD6FE9}"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BA4A4C-9CF6-4006-8CD8-D32519DD683C}" type="datetimeFigureOut">
              <a:rPr lang="ru-RU" smtClean="0"/>
              <a:pPr/>
              <a:t>29.10.2018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8403E04-5769-4443-BCEB-40C7EAAD6FE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E9BA4A4C-9CF6-4006-8CD8-D32519DD683C}" type="datetimeFigureOut">
              <a:rPr lang="ru-RU" smtClean="0"/>
              <a:pPr/>
              <a:t>29.10.2018</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08403E04-5769-4443-BCEB-40C7EAAD6FE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E9BA4A4C-9CF6-4006-8CD8-D32519DD683C}" type="datetimeFigureOut">
              <a:rPr lang="ru-RU" smtClean="0"/>
              <a:pPr/>
              <a:t>29.10.2018</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08403E04-5769-4443-BCEB-40C7EAAD6FE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E9BA4A4C-9CF6-4006-8CD8-D32519DD683C}" type="datetimeFigureOut">
              <a:rPr lang="ru-RU" smtClean="0"/>
              <a:pPr/>
              <a:t>29.10.2018</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8403E04-5769-4443-BCEB-40C7EAAD6FE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8.xml"/><Relationship Id="rId3" Type="http://schemas.microsoft.com/office/2007/relationships/hdphoto" Target="../media/hdphoto1.wdp"/><Relationship Id="rId7" Type="http://schemas.openxmlformats.org/officeDocument/2006/relationships/diagramColors" Target="../diagrams/colors7.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6.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1406004" y="1166842"/>
            <a:ext cx="6331991" cy="4524315"/>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800" b="1" dirty="0" smtClean="0">
                <a:ln/>
                <a:solidFill>
                  <a:schemeClr val="accent3"/>
                </a:solidFill>
              </a:rPr>
              <a:t>Деятельность</a:t>
            </a:r>
            <a:endParaRPr lang="ru-RU" sz="4800" b="1" cap="none" spc="0" dirty="0" smtClean="0">
              <a:ln/>
              <a:solidFill>
                <a:schemeClr val="accent3"/>
              </a:solidFill>
              <a:effectLst/>
            </a:endParaRPr>
          </a:p>
          <a:p>
            <a:pPr algn="ctr"/>
            <a:r>
              <a:rPr lang="ru-RU" sz="4800" b="1" cap="none" spc="0" dirty="0" smtClean="0">
                <a:ln/>
                <a:solidFill>
                  <a:schemeClr val="accent3"/>
                </a:solidFill>
                <a:effectLst/>
              </a:rPr>
              <a:t>Государственной </a:t>
            </a:r>
          </a:p>
          <a:p>
            <a:pPr algn="ctr"/>
            <a:r>
              <a:rPr lang="ru-RU" sz="4800" b="1" cap="none" spc="0" dirty="0" smtClean="0">
                <a:ln/>
                <a:solidFill>
                  <a:schemeClr val="accent3"/>
                </a:solidFill>
                <a:effectLst/>
              </a:rPr>
              <a:t>инспекции т</a:t>
            </a:r>
            <a:r>
              <a:rPr lang="ru-RU" sz="4800" b="1" dirty="0" smtClean="0">
                <a:ln/>
                <a:solidFill>
                  <a:schemeClr val="accent3"/>
                </a:solidFill>
              </a:rPr>
              <a:t>руда </a:t>
            </a:r>
          </a:p>
          <a:p>
            <a:pPr algn="ctr"/>
            <a:r>
              <a:rPr lang="ru-RU" sz="4800" b="1" dirty="0" smtClean="0">
                <a:ln/>
                <a:solidFill>
                  <a:schemeClr val="accent3"/>
                </a:solidFill>
              </a:rPr>
              <a:t>в Чукотском </a:t>
            </a:r>
          </a:p>
          <a:p>
            <a:pPr algn="ctr"/>
            <a:r>
              <a:rPr lang="ru-RU" sz="4800" b="1" dirty="0" smtClean="0">
                <a:ln/>
                <a:solidFill>
                  <a:schemeClr val="accent3"/>
                </a:solidFill>
              </a:rPr>
              <a:t>автономном округе </a:t>
            </a:r>
          </a:p>
          <a:p>
            <a:pPr algn="ctr"/>
            <a:r>
              <a:rPr lang="ru-RU" sz="4800" b="1" dirty="0" smtClean="0">
                <a:ln/>
                <a:solidFill>
                  <a:schemeClr val="accent3"/>
                </a:solidFill>
              </a:rPr>
              <a:t>за 9 месяцев 2018 года</a:t>
            </a:r>
          </a:p>
        </p:txBody>
      </p:sp>
    </p:spTree>
    <p:extLst>
      <p:ext uri="{BB962C8B-B14F-4D97-AF65-F5344CB8AC3E}">
        <p14:creationId xmlns:p14="http://schemas.microsoft.com/office/powerpoint/2010/main" xmlns="" val="222238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611560" y="186972"/>
            <a:ext cx="8208912" cy="72174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МРОТ и районный коэффициент</a:t>
            </a:r>
            <a:endParaRPr lang="ru-RU" sz="3200" dirty="0"/>
          </a:p>
        </p:txBody>
      </p:sp>
      <p:sp>
        <p:nvSpPr>
          <p:cNvPr id="5" name="Прямоугольник 4"/>
          <p:cNvSpPr/>
          <p:nvPr/>
        </p:nvSpPr>
        <p:spPr>
          <a:xfrm>
            <a:off x="251520" y="1340768"/>
            <a:ext cx="8640960" cy="5293757"/>
          </a:xfrm>
          <a:prstGeom prst="rect">
            <a:avLst/>
          </a:prstGeom>
        </p:spPr>
        <p:txBody>
          <a:bodyPr wrap="square">
            <a:spAutoFit/>
          </a:bodyPr>
          <a:lstStyle/>
          <a:p>
            <a:pPr indent="450215" algn="just">
              <a:spcAft>
                <a:spcPts val="0"/>
              </a:spcAft>
            </a:pPr>
            <a:r>
              <a:rPr lang="ru-RU" sz="2600" b="1" dirty="0" smtClean="0">
                <a:effectLst/>
                <a:latin typeface="Times New Roman"/>
                <a:ea typeface="Calibri"/>
              </a:rPr>
              <a:t>Заработная плата в регионе не может быть ниже установленного на федеральном уровне минимального размера оплаты труда. </a:t>
            </a:r>
          </a:p>
          <a:p>
            <a:pPr indent="450215" algn="just">
              <a:spcAft>
                <a:spcPts val="0"/>
              </a:spcAft>
            </a:pPr>
            <a:r>
              <a:rPr lang="ru-RU" sz="2600" b="1" dirty="0" smtClean="0">
                <a:effectLst/>
                <a:latin typeface="Times New Roman"/>
                <a:ea typeface="Calibri"/>
              </a:rPr>
              <a:t>В соответствии с позицией Конституционного суда РФ районные повышающие коэффициенты </a:t>
            </a:r>
            <a:r>
              <a:rPr lang="ru-RU" sz="2600" b="1" u="sng" dirty="0" smtClean="0">
                <a:effectLst/>
                <a:latin typeface="Times New Roman"/>
                <a:ea typeface="Calibri"/>
              </a:rPr>
              <a:t>не относятся </a:t>
            </a:r>
            <a:r>
              <a:rPr lang="ru-RU" sz="2600" b="1" dirty="0" smtClean="0">
                <a:effectLst/>
                <a:latin typeface="Times New Roman"/>
                <a:ea typeface="Calibri"/>
              </a:rPr>
              <a:t>к числу упомянутых в ст. 129 ТК РФ надбавок и компенсаций, формирующих заработную плату, поэтому включаться при определении ее размера не должны, сумма заработка и без них должна составлять не менее 11 163 рублей. </a:t>
            </a:r>
          </a:p>
          <a:p>
            <a:pPr indent="450215" algn="ctr">
              <a:spcAft>
                <a:spcPts val="0"/>
              </a:spcAft>
            </a:pPr>
            <a:r>
              <a:rPr lang="ru-RU" sz="2600" b="1" dirty="0" smtClean="0">
                <a:solidFill>
                  <a:srgbClr val="C00000"/>
                </a:solidFill>
                <a:effectLst/>
                <a:latin typeface="Times New Roman"/>
                <a:ea typeface="Calibri"/>
              </a:rPr>
              <a:t>Позиция КС РФ закреплена в Постановлении 38-П  от 07.12.2017г. </a:t>
            </a:r>
            <a:br>
              <a:rPr lang="ru-RU" sz="2600" b="1" dirty="0" smtClean="0">
                <a:solidFill>
                  <a:srgbClr val="C00000"/>
                </a:solidFill>
                <a:effectLst/>
                <a:latin typeface="Times New Roman"/>
                <a:ea typeface="Calibri"/>
              </a:rPr>
            </a:br>
            <a:endParaRPr lang="ru-RU" sz="2600" b="1" dirty="0">
              <a:solidFill>
                <a:srgbClr val="C00000"/>
              </a:solidFill>
              <a:ea typeface="Times New Roman"/>
              <a:cs typeface="Times New Roman"/>
            </a:endParaRPr>
          </a:p>
        </p:txBody>
      </p:sp>
    </p:spTree>
    <p:extLst>
      <p:ext uri="{BB962C8B-B14F-4D97-AF65-F5344CB8AC3E}">
        <p14:creationId xmlns:p14="http://schemas.microsoft.com/office/powerpoint/2010/main" xmlns="" val="3849122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duotone>
              <a:schemeClr val="bg2">
                <a:shade val="80000"/>
                <a:satMod val="140000"/>
                <a:lumMod val="50000"/>
              </a:schemeClr>
              <a:schemeClr val="bg2">
                <a:tint val="95000"/>
                <a:satMod val="180000"/>
                <a:lumMod val="160000"/>
              </a:schemeClr>
            </a:duotone>
            <a:extLst>
              <a:ext uri="{BEBA8EAE-BF5A-486C-A8C5-ECC9F3942E4B}">
                <a14:imgProps xmlns:a14="http://schemas.microsoft.com/office/drawing/2010/main" xmlns="">
                  <a14:imgLayer r:embed="rId3">
                    <a14:imgEffect>
                      <a14:colorTemperature colorTemp="4400"/>
                    </a14:imgEffect>
                    <a14:imgEffect>
                      <a14:saturation sat="192000"/>
                    </a14:imgEffect>
                  </a14:imgLayer>
                </a14:imgProps>
              </a:ext>
            </a:extLst>
          </a:blip>
          <a:stretch/>
        </a:blipFill>
        <a:effectLst/>
      </p:bgPr>
    </p:bg>
    <p:spTree>
      <p:nvGrpSpPr>
        <p:cNvPr id="1" name=""/>
        <p:cNvGrpSpPr/>
        <p:nvPr/>
      </p:nvGrpSpPr>
      <p:grpSpPr>
        <a:xfrm>
          <a:off x="0" y="0"/>
          <a:ext cx="0" cy="0"/>
          <a:chOff x="0" y="0"/>
          <a:chExt cx="0" cy="0"/>
        </a:xfrm>
      </p:grpSpPr>
      <p:sp>
        <p:nvSpPr>
          <p:cNvPr id="5" name="Скругленный прямоугольник 4"/>
          <p:cNvSpPr/>
          <p:nvPr/>
        </p:nvSpPr>
        <p:spPr>
          <a:xfrm>
            <a:off x="1043608" y="186972"/>
            <a:ext cx="7128792"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Легализация трудовых отношений</a:t>
            </a:r>
            <a:endParaRPr lang="ru-RU" sz="3200" dirty="0"/>
          </a:p>
        </p:txBody>
      </p:sp>
      <p:graphicFrame>
        <p:nvGraphicFramePr>
          <p:cNvPr id="4" name="Схема 3"/>
          <p:cNvGraphicFramePr/>
          <p:nvPr>
            <p:extLst>
              <p:ext uri="{D42A27DB-BD31-4B8C-83A1-F6EECF244321}">
                <p14:modId xmlns:p14="http://schemas.microsoft.com/office/powerpoint/2010/main" xmlns="" val="2089353940"/>
              </p:ext>
            </p:extLst>
          </p:nvPr>
        </p:nvGraphicFramePr>
        <p:xfrm>
          <a:off x="395536" y="1340768"/>
          <a:ext cx="8496944" cy="50563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424682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74000"/>
            <a:lum/>
          </a:blip>
          <a:srcRect/>
          <a:tile tx="0" ty="0" sx="100000" sy="100000" flip="none" algn="tl"/>
        </a:blip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1416059" y="188640"/>
            <a:ext cx="6408712"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Гражданско-правовые договора</a:t>
            </a:r>
            <a:endParaRPr lang="ru-RU" sz="3200" dirty="0"/>
          </a:p>
        </p:txBody>
      </p:sp>
      <p:sp>
        <p:nvSpPr>
          <p:cNvPr id="5" name="Прямоугольник 4"/>
          <p:cNvSpPr/>
          <p:nvPr/>
        </p:nvSpPr>
        <p:spPr>
          <a:xfrm>
            <a:off x="287524" y="1124744"/>
            <a:ext cx="8568952" cy="5062924"/>
          </a:xfrm>
          <a:prstGeom prst="rect">
            <a:avLst/>
          </a:prstGeom>
        </p:spPr>
        <p:txBody>
          <a:bodyPr wrap="square">
            <a:spAutoFit/>
          </a:bodyPr>
          <a:lstStyle/>
          <a:p>
            <a:pPr indent="450215" algn="just">
              <a:spcAft>
                <a:spcPts val="0"/>
              </a:spcAft>
            </a:pPr>
            <a:r>
              <a:rPr lang="ru-RU" sz="1900" b="1" dirty="0" smtClean="0">
                <a:effectLst/>
                <a:latin typeface="Times New Roman"/>
                <a:ea typeface="Times New Roman"/>
                <a:cs typeface="Times New Roman"/>
              </a:rPr>
              <a:t>По информации Роструда, в  последние годы сложилась практика заключения с работниками договоров гражданско-правового характера (договоров подряда, оказания услуг и т.д.), а также использование заёмного труда. Работодатели, уклоняясь от предоставления работникам гарантий, установленных трудовым законодательством, необоснованно заключают договоры гражданско-правового характера. Вместе с тем, в данных отношениях усматриваются признаки трудовых отношений: работник подчиняется правилам внутреннего трудового распорядка, установленным у работодателя; налицо подчиненное положение работника по отношению к работодателю; ежемесячная выплата заработной платы; характер поручаемой работы и т. д. </a:t>
            </a:r>
            <a:endParaRPr lang="ru-RU" sz="1900" b="1" dirty="0">
              <a:ea typeface="Times New Roman"/>
              <a:cs typeface="Times New Roman"/>
            </a:endParaRPr>
          </a:p>
          <a:p>
            <a:pPr indent="450215" algn="just">
              <a:spcAft>
                <a:spcPts val="0"/>
              </a:spcAft>
            </a:pPr>
            <a:r>
              <a:rPr lang="ru-RU" sz="1900" b="1" dirty="0" smtClean="0">
                <a:effectLst/>
                <a:latin typeface="Times New Roman"/>
                <a:ea typeface="Times New Roman"/>
                <a:cs typeface="Times New Roman"/>
              </a:rPr>
              <a:t>В связи с тем, что должностное лицо Гострудинспекции не вправе квалифицировать характер правовых отношений между сторонами, работник вынужден обращаться в суд, в ответах по обращениям граждан инспекторы разъясняют порядок обращения в судебные органы, прикладывают к ответу образец искового заявления об установлении трудовых отношений</a:t>
            </a:r>
            <a:r>
              <a:rPr lang="ru-RU" sz="1900" dirty="0" smtClean="0">
                <a:effectLst/>
                <a:latin typeface="Times New Roman"/>
                <a:ea typeface="Times New Roman"/>
                <a:cs typeface="Times New Roman"/>
              </a:rPr>
              <a:t>.</a:t>
            </a:r>
            <a:endParaRPr lang="ru-RU" sz="1900" dirty="0">
              <a:ea typeface="Times New Roman"/>
              <a:cs typeface="Times New Roman"/>
            </a:endParaRPr>
          </a:p>
        </p:txBody>
      </p:sp>
    </p:spTree>
    <p:extLst>
      <p:ext uri="{BB962C8B-B14F-4D97-AF65-F5344CB8AC3E}">
        <p14:creationId xmlns:p14="http://schemas.microsoft.com/office/powerpoint/2010/main" xmlns="" val="35063707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Охрана труда и несчастные случаи</a:t>
            </a:r>
            <a:endParaRPr lang="ru-RU" sz="3200" dirty="0"/>
          </a:p>
        </p:txBody>
      </p:sp>
      <p:sp>
        <p:nvSpPr>
          <p:cNvPr id="5" name="Прямоугольник 4"/>
          <p:cNvSpPr/>
          <p:nvPr/>
        </p:nvSpPr>
        <p:spPr>
          <a:xfrm>
            <a:off x="323528" y="908720"/>
            <a:ext cx="8568952" cy="5324535"/>
          </a:xfrm>
          <a:prstGeom prst="rect">
            <a:avLst/>
          </a:prstGeom>
        </p:spPr>
        <p:txBody>
          <a:bodyPr wrap="square">
            <a:spAutoFit/>
          </a:bodyPr>
          <a:lstStyle/>
          <a:p>
            <a:pPr indent="457200" algn="just"/>
            <a:r>
              <a:rPr lang="ru-RU" sz="2000" b="1" dirty="0" smtClean="0">
                <a:latin typeface="Times New Roman"/>
                <a:ea typeface="Times New Roman"/>
                <a:cs typeface="Times New Roman"/>
              </a:rPr>
              <a:t>За 9 месяцев 2018 </a:t>
            </a:r>
            <a:r>
              <a:rPr lang="ru-RU" sz="2000" b="1" dirty="0">
                <a:latin typeface="Times New Roman"/>
                <a:ea typeface="Times New Roman"/>
                <a:cs typeface="Times New Roman"/>
              </a:rPr>
              <a:t>года на территории округа произошло </a:t>
            </a:r>
            <a:r>
              <a:rPr lang="ru-RU" sz="2000" b="1" dirty="0" smtClean="0">
                <a:latin typeface="Times New Roman"/>
                <a:ea typeface="Times New Roman"/>
                <a:cs typeface="Times New Roman"/>
              </a:rPr>
              <a:t>16 </a:t>
            </a:r>
            <a:r>
              <a:rPr lang="ru-RU" sz="2000" b="1" dirty="0">
                <a:latin typeface="Times New Roman"/>
                <a:ea typeface="Times New Roman"/>
                <a:cs typeface="Times New Roman"/>
              </a:rPr>
              <a:t>несчастных случаев на производстве отнесенных к категории тяжелых и смертельных (одно событие – исчезновение). </a:t>
            </a:r>
            <a:endParaRPr lang="ru-RU" sz="2000" b="1" dirty="0">
              <a:ea typeface="Times New Roman"/>
              <a:cs typeface="Times New Roman"/>
            </a:endParaRPr>
          </a:p>
          <a:p>
            <a:pPr indent="457200" algn="just"/>
            <a:r>
              <a:rPr lang="ru-RU" sz="2000" b="1" dirty="0">
                <a:latin typeface="Times New Roman"/>
                <a:ea typeface="Times New Roman"/>
                <a:cs typeface="Times New Roman"/>
              </a:rPr>
              <a:t>Два случая тяжелых, </a:t>
            </a:r>
            <a:r>
              <a:rPr lang="ru-RU" sz="2000" b="1" dirty="0" smtClean="0">
                <a:latin typeface="Times New Roman"/>
                <a:ea typeface="Times New Roman"/>
                <a:cs typeface="Times New Roman"/>
              </a:rPr>
              <a:t>13 </a:t>
            </a:r>
            <a:r>
              <a:rPr lang="ru-RU" sz="2000" b="1" dirty="0">
                <a:latin typeface="Times New Roman"/>
                <a:ea typeface="Times New Roman"/>
                <a:cs typeface="Times New Roman"/>
              </a:rPr>
              <a:t>со смертельным исходом (из них </a:t>
            </a:r>
            <a:r>
              <a:rPr lang="ru-RU" sz="2000" b="1" dirty="0" smtClean="0">
                <a:latin typeface="Times New Roman"/>
                <a:ea typeface="Times New Roman"/>
                <a:cs typeface="Times New Roman"/>
              </a:rPr>
              <a:t>9 </a:t>
            </a:r>
            <a:r>
              <a:rPr lang="ru-RU" sz="2000" b="1" dirty="0">
                <a:latin typeface="Times New Roman"/>
                <a:ea typeface="Times New Roman"/>
                <a:cs typeface="Times New Roman"/>
              </a:rPr>
              <a:t>не связаны с производством).</a:t>
            </a:r>
            <a:endParaRPr lang="ru-RU" sz="2000" b="1" dirty="0">
              <a:ea typeface="Times New Roman"/>
              <a:cs typeface="Times New Roman"/>
            </a:endParaRPr>
          </a:p>
          <a:p>
            <a:pPr indent="457200" algn="just"/>
            <a:r>
              <a:rPr lang="ru-RU" sz="2000" b="1" dirty="0">
                <a:latin typeface="Times New Roman"/>
                <a:ea typeface="Times New Roman"/>
                <a:cs typeface="Times New Roman"/>
              </a:rPr>
              <a:t>За указанный период несчастных случаев происшедших на производстве с женщинами и с работниками до 18 лет не зарегистрировано.</a:t>
            </a:r>
            <a:endParaRPr lang="ru-RU" sz="2000" b="1" dirty="0">
              <a:ea typeface="Times New Roman"/>
              <a:cs typeface="Times New Roman"/>
            </a:endParaRPr>
          </a:p>
          <a:p>
            <a:pPr indent="457200" algn="just"/>
            <a:r>
              <a:rPr lang="ru-RU" sz="2000" b="1" dirty="0">
                <a:latin typeface="Times New Roman"/>
                <a:ea typeface="Times New Roman"/>
                <a:cs typeface="Times New Roman"/>
              </a:rPr>
              <a:t>В порядке реализации возложенных полномочий Гострудинспекцией в Чукотском автономном округе  проведены расследования  несчастных случаев на производстве связанных с производством. </a:t>
            </a:r>
            <a:endParaRPr lang="ru-RU" sz="2000" b="1" dirty="0">
              <a:ea typeface="Times New Roman"/>
              <a:cs typeface="Times New Roman"/>
            </a:endParaRPr>
          </a:p>
          <a:p>
            <a:pPr algn="just"/>
            <a:r>
              <a:rPr lang="ru-RU" sz="2000" b="1" dirty="0">
                <a:latin typeface="Times New Roman"/>
                <a:ea typeface="Times New Roman"/>
                <a:cs typeface="Times New Roman"/>
              </a:rPr>
              <a:t>            </a:t>
            </a:r>
            <a:r>
              <a:rPr lang="ru-RU" sz="2000" b="1" dirty="0">
                <a:solidFill>
                  <a:srgbClr val="C00000"/>
                </a:solidFill>
                <a:latin typeface="Times New Roman"/>
                <a:ea typeface="Times New Roman"/>
                <a:cs typeface="Times New Roman"/>
              </a:rPr>
              <a:t>По видам экономической деятельности:</a:t>
            </a:r>
            <a:endParaRPr lang="ru-RU" sz="2000" b="1" dirty="0">
              <a:solidFill>
                <a:srgbClr val="C00000"/>
              </a:solidFill>
              <a:ea typeface="Times New Roman"/>
              <a:cs typeface="Times New Roman"/>
            </a:endParaRPr>
          </a:p>
          <a:p>
            <a:pPr indent="457200" algn="just"/>
            <a:r>
              <a:rPr lang="ru-RU" sz="2000" b="1" dirty="0">
                <a:latin typeface="Times New Roman"/>
                <a:ea typeface="Times New Roman"/>
                <a:cs typeface="Times New Roman"/>
              </a:rPr>
              <a:t>- добыча полезных ископаемых – 2 случая;</a:t>
            </a:r>
            <a:endParaRPr lang="ru-RU" sz="2000" b="1" dirty="0">
              <a:ea typeface="Times New Roman"/>
              <a:cs typeface="Times New Roman"/>
            </a:endParaRPr>
          </a:p>
          <a:p>
            <a:pPr indent="457200" algn="just"/>
            <a:r>
              <a:rPr lang="ru-RU" sz="2000" b="1" dirty="0">
                <a:latin typeface="Times New Roman"/>
                <a:ea typeface="Times New Roman"/>
                <a:cs typeface="Times New Roman"/>
              </a:rPr>
              <a:t>- производство и распределение электроэнергии, газа и воды – </a:t>
            </a:r>
            <a:r>
              <a:rPr lang="ru-RU" sz="2000" b="1" dirty="0" smtClean="0">
                <a:latin typeface="Times New Roman"/>
                <a:ea typeface="Times New Roman"/>
                <a:cs typeface="Times New Roman"/>
              </a:rPr>
              <a:t>3 </a:t>
            </a:r>
            <a:r>
              <a:rPr lang="ru-RU" sz="2000" b="1" dirty="0">
                <a:latin typeface="Times New Roman"/>
                <a:ea typeface="Times New Roman"/>
                <a:cs typeface="Times New Roman"/>
              </a:rPr>
              <a:t>случая;</a:t>
            </a:r>
            <a:endParaRPr lang="ru-RU" sz="2000" b="1" dirty="0">
              <a:ea typeface="Times New Roman"/>
              <a:cs typeface="Times New Roman"/>
            </a:endParaRPr>
          </a:p>
          <a:p>
            <a:pPr indent="457200" algn="just"/>
            <a:r>
              <a:rPr lang="ru-RU" sz="2000" b="1" dirty="0">
                <a:latin typeface="Times New Roman"/>
                <a:ea typeface="Times New Roman"/>
                <a:cs typeface="Times New Roman"/>
              </a:rPr>
              <a:t>- строительство – </a:t>
            </a:r>
            <a:r>
              <a:rPr lang="ru-RU" sz="2000" b="1" dirty="0" smtClean="0">
                <a:latin typeface="Times New Roman"/>
                <a:ea typeface="Times New Roman"/>
                <a:cs typeface="Times New Roman"/>
              </a:rPr>
              <a:t>1 случай.</a:t>
            </a:r>
            <a:endParaRPr lang="ru-RU" sz="2000" b="1" dirty="0">
              <a:ea typeface="Times New Roman"/>
              <a:cs typeface="Times New Roman"/>
            </a:endParaRPr>
          </a:p>
        </p:txBody>
      </p:sp>
    </p:spTree>
    <p:extLst>
      <p:ext uri="{BB962C8B-B14F-4D97-AF65-F5344CB8AC3E}">
        <p14:creationId xmlns:p14="http://schemas.microsoft.com/office/powerpoint/2010/main" xmlns="" val="297399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4000"/>
            <a:lum/>
          </a:blip>
          <a:srcRect/>
          <a:tile tx="0" ty="0" sx="100000" sy="100000" flip="none" algn="tl"/>
        </a:blip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Виды и причины несчастных случаев</a:t>
            </a:r>
            <a:endParaRPr lang="ru-RU" sz="3200" dirty="0"/>
          </a:p>
        </p:txBody>
      </p:sp>
      <p:sp>
        <p:nvSpPr>
          <p:cNvPr id="5" name="Прямоугольник 4"/>
          <p:cNvSpPr/>
          <p:nvPr/>
        </p:nvSpPr>
        <p:spPr>
          <a:xfrm>
            <a:off x="215516" y="836220"/>
            <a:ext cx="8712968" cy="5335307"/>
          </a:xfrm>
          <a:prstGeom prst="rect">
            <a:avLst/>
          </a:prstGeom>
        </p:spPr>
        <p:txBody>
          <a:bodyPr wrap="square">
            <a:spAutoFit/>
          </a:bodyPr>
          <a:lstStyle/>
          <a:p>
            <a:pPr indent="457200" algn="just"/>
            <a:r>
              <a:rPr lang="ru-RU" sz="2000" b="1" dirty="0">
                <a:solidFill>
                  <a:srgbClr val="FF0000"/>
                </a:solidFill>
                <a:latin typeface="Times New Roman"/>
                <a:ea typeface="Times New Roman"/>
                <a:cs typeface="Times New Roman"/>
              </a:rPr>
              <a:t>Виды </a:t>
            </a:r>
            <a:r>
              <a:rPr lang="ru-RU" sz="2000" b="1" dirty="0" smtClean="0">
                <a:solidFill>
                  <a:srgbClr val="FF0000"/>
                </a:solidFill>
                <a:latin typeface="Times New Roman"/>
                <a:ea typeface="Times New Roman"/>
                <a:cs typeface="Times New Roman"/>
              </a:rPr>
              <a:t>происшествий, </a:t>
            </a:r>
            <a:r>
              <a:rPr lang="ru-RU" sz="2000" b="1" dirty="0">
                <a:solidFill>
                  <a:srgbClr val="FF0000"/>
                </a:solidFill>
                <a:latin typeface="Times New Roman"/>
                <a:ea typeface="Times New Roman"/>
                <a:cs typeface="Times New Roman"/>
              </a:rPr>
              <a:t>которые привели к тяжелым последствиям:</a:t>
            </a:r>
            <a:endParaRPr lang="ru-RU" sz="2000" b="1" dirty="0">
              <a:solidFill>
                <a:srgbClr val="FF0000"/>
              </a:solidFill>
              <a:ea typeface="Times New Roman"/>
              <a:cs typeface="Times New Roman"/>
            </a:endParaRPr>
          </a:p>
          <a:p>
            <a:pPr indent="457200" algn="just"/>
            <a:r>
              <a:rPr lang="ru-RU" sz="2000" b="1" dirty="0" smtClean="0">
                <a:latin typeface="Times New Roman"/>
                <a:ea typeface="Times New Roman"/>
                <a:cs typeface="Times New Roman"/>
              </a:rPr>
              <a:t>- падение пострадавшего с высоты – 1; - на наземном транспорте;</a:t>
            </a:r>
            <a:endParaRPr lang="ru-RU" sz="2000" b="1" dirty="0" smtClean="0">
              <a:ea typeface="Times New Roman"/>
              <a:cs typeface="Times New Roman"/>
            </a:endParaRPr>
          </a:p>
          <a:p>
            <a:pPr indent="457200" algn="just"/>
            <a:r>
              <a:rPr lang="ru-RU" sz="2000" b="1" dirty="0" smtClean="0">
                <a:latin typeface="Times New Roman"/>
                <a:ea typeface="Times New Roman"/>
                <a:cs typeface="Times New Roman"/>
              </a:rPr>
              <a:t>- </a:t>
            </a:r>
            <a:r>
              <a:rPr lang="ru-RU" sz="2000" b="1" dirty="0">
                <a:latin typeface="Times New Roman"/>
                <a:ea typeface="Times New Roman"/>
                <a:cs typeface="Times New Roman"/>
              </a:rPr>
              <a:t>падение, обрушение, обвалы предметов, материалов, земли и пр. – 1; </a:t>
            </a:r>
            <a:endParaRPr lang="ru-RU" sz="2000" b="1" dirty="0">
              <a:ea typeface="Times New Roman"/>
              <a:cs typeface="Times New Roman"/>
            </a:endParaRPr>
          </a:p>
          <a:p>
            <a:pPr indent="457200" algn="just"/>
            <a:r>
              <a:rPr lang="ru-RU" sz="2000" b="1" dirty="0">
                <a:latin typeface="Times New Roman"/>
                <a:ea typeface="Times New Roman"/>
                <a:cs typeface="Times New Roman"/>
              </a:rPr>
              <a:t>- воздействие дыма, огня и пламени – 1;</a:t>
            </a:r>
            <a:endParaRPr lang="ru-RU" sz="2000" b="1" dirty="0">
              <a:ea typeface="Times New Roman"/>
              <a:cs typeface="Times New Roman"/>
            </a:endParaRPr>
          </a:p>
          <a:p>
            <a:pPr indent="457200" algn="just"/>
            <a:r>
              <a:rPr lang="ru-RU" sz="2000" b="1" dirty="0" smtClean="0">
                <a:latin typeface="Times New Roman"/>
                <a:ea typeface="Times New Roman"/>
                <a:cs typeface="Times New Roman"/>
              </a:rPr>
              <a:t>-воздействие </a:t>
            </a:r>
            <a:r>
              <a:rPr lang="ru-RU" sz="2000" b="1" dirty="0">
                <a:latin typeface="Times New Roman"/>
                <a:ea typeface="Times New Roman"/>
                <a:cs typeface="Times New Roman"/>
              </a:rPr>
              <a:t>движущихся, разлетающихся, вращающихся предметов, деталей, машин  и т.д. – 2.</a:t>
            </a:r>
            <a:endParaRPr lang="ru-RU" sz="2000" b="1" dirty="0">
              <a:ea typeface="Times New Roman"/>
              <a:cs typeface="Times New Roman"/>
            </a:endParaRPr>
          </a:p>
          <a:p>
            <a:pPr indent="457200" algn="just"/>
            <a:r>
              <a:rPr lang="ru-RU" sz="2000" b="1" dirty="0">
                <a:solidFill>
                  <a:srgbClr val="FF0000"/>
                </a:solidFill>
                <a:latin typeface="Times New Roman"/>
                <a:ea typeface="Times New Roman"/>
                <a:cs typeface="Times New Roman"/>
              </a:rPr>
              <a:t>Причины несчастных случаев на производстве, которые привели к тяжелым последствиям:</a:t>
            </a:r>
            <a:endParaRPr lang="ru-RU" sz="2000" b="1" dirty="0">
              <a:solidFill>
                <a:srgbClr val="FF0000"/>
              </a:solidFill>
              <a:ea typeface="Times New Roman"/>
              <a:cs typeface="Times New Roman"/>
            </a:endParaRPr>
          </a:p>
          <a:p>
            <a:pPr indent="457200" algn="just">
              <a:buFontTx/>
              <a:buChar char="-"/>
            </a:pPr>
            <a:r>
              <a:rPr lang="ru-RU" sz="2000" b="1" dirty="0" smtClean="0">
                <a:latin typeface="Times New Roman"/>
                <a:ea typeface="Times New Roman"/>
                <a:cs typeface="Times New Roman"/>
              </a:rPr>
              <a:t>неудовлетворительное </a:t>
            </a:r>
            <a:r>
              <a:rPr lang="ru-RU" sz="2000" b="1" dirty="0">
                <a:latin typeface="Times New Roman"/>
                <a:ea typeface="Times New Roman"/>
                <a:cs typeface="Times New Roman"/>
              </a:rPr>
              <a:t>содержание и недостатки в организации рабочих мест -1</a:t>
            </a:r>
            <a:r>
              <a:rPr lang="ru-RU" sz="2000" b="1" dirty="0" smtClean="0">
                <a:latin typeface="Times New Roman"/>
                <a:ea typeface="Times New Roman"/>
                <a:cs typeface="Times New Roman"/>
              </a:rPr>
              <a:t>; </a:t>
            </a:r>
          </a:p>
          <a:p>
            <a:pPr indent="457200" algn="just">
              <a:buFontTx/>
              <a:buChar char="-"/>
            </a:pPr>
            <a:r>
              <a:rPr lang="ru-RU" sz="2000" b="1" dirty="0" smtClean="0">
                <a:latin typeface="Times New Roman"/>
                <a:ea typeface="Times New Roman"/>
                <a:cs typeface="Times New Roman"/>
              </a:rPr>
              <a:t>- неудовлетворительная организация производства работ;</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недостатки в организации и проведении подготовки работников по охране труда – 2;</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 нарушение технологического процесса – 1;</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нарушение работником трудового распорядка и  дисциплины труда - 1.</a:t>
            </a:r>
            <a:endParaRPr lang="ru-RU" sz="2000" b="1" dirty="0">
              <a:ea typeface="Times New Roman"/>
              <a:cs typeface="Times New Roman"/>
            </a:endParaRPr>
          </a:p>
          <a:p>
            <a:pPr marL="457200" indent="450215" algn="just">
              <a:lnSpc>
                <a:spcPct val="115000"/>
              </a:lnSpc>
              <a:spcAft>
                <a:spcPts val="0"/>
              </a:spcAft>
              <a:tabLst>
                <a:tab pos="630555" algn="l"/>
              </a:tabLst>
            </a:pPr>
            <a:r>
              <a:rPr lang="ru-RU" dirty="0">
                <a:latin typeface="Times New Roman"/>
                <a:ea typeface="Times New Roman"/>
                <a:cs typeface="Times New Roman"/>
              </a:rPr>
              <a:t> </a:t>
            </a:r>
            <a:endParaRPr lang="ru-RU" sz="1600" dirty="0">
              <a:ea typeface="Times New Roman"/>
              <a:cs typeface="Times New Roman"/>
            </a:endParaRPr>
          </a:p>
        </p:txBody>
      </p:sp>
    </p:spTree>
    <p:extLst>
      <p:ext uri="{BB962C8B-B14F-4D97-AF65-F5344CB8AC3E}">
        <p14:creationId xmlns:p14="http://schemas.microsoft.com/office/powerpoint/2010/main" xmlns="" val="899926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tx2">
                <a:lumMod val="60000"/>
                <a:lumOff val="40000"/>
              </a:schemeClr>
            </a:gs>
            <a:gs pos="3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Меры административной ответственности</a:t>
            </a:r>
            <a:endParaRPr lang="ru-RU" sz="3200" dirty="0"/>
          </a:p>
        </p:txBody>
      </p:sp>
      <p:sp>
        <p:nvSpPr>
          <p:cNvPr id="5" name="Прямоугольник 4"/>
          <p:cNvSpPr/>
          <p:nvPr/>
        </p:nvSpPr>
        <p:spPr>
          <a:xfrm>
            <a:off x="107504" y="1268760"/>
            <a:ext cx="4805966" cy="3970318"/>
          </a:xfrm>
          <a:prstGeom prst="rect">
            <a:avLst/>
          </a:prstGeom>
        </p:spPr>
        <p:txBody>
          <a:bodyPr wrap="square">
            <a:spAutoFit/>
          </a:bodyPr>
          <a:lstStyle/>
          <a:p>
            <a:pPr indent="457200" algn="just"/>
            <a:r>
              <a:rPr lang="ru-RU" sz="2800" b="1" dirty="0" smtClean="0">
                <a:effectLst/>
                <a:latin typeface="Times New Roman"/>
                <a:ea typeface="Times New Roman"/>
              </a:rPr>
              <a:t>За 9 месяцев 2018 года уполномоченными должностными лицами Государственной инспекции труда в Чукотском автономном округе</a:t>
            </a:r>
            <a:r>
              <a:rPr lang="ru-RU" sz="2800" b="1" dirty="0" smtClean="0">
                <a:solidFill>
                  <a:srgbClr val="000000"/>
                </a:solidFill>
                <a:effectLst/>
                <a:latin typeface="Times New Roman"/>
                <a:ea typeface="Times New Roman"/>
              </a:rPr>
              <a:t> </a:t>
            </a:r>
            <a:r>
              <a:rPr lang="ru-RU" sz="2800" b="1" dirty="0" smtClean="0">
                <a:effectLst/>
                <a:latin typeface="Times New Roman"/>
                <a:ea typeface="Times New Roman"/>
              </a:rPr>
              <a:t> были наложены денежные штрафы на общую сумму 4355 тыс. рублей</a:t>
            </a:r>
            <a:endParaRPr lang="ru-RU" sz="2800" b="1" dirty="0"/>
          </a:p>
        </p:txBody>
      </p:sp>
      <p:pic>
        <p:nvPicPr>
          <p:cNvPr id="4098" name="Picture 2" descr="C:\Users\Пахомова\Desktop\3b51f1c6b6c711225e5b0c20faff7f25.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r="50000"/>
          <a:stretch/>
        </p:blipFill>
        <p:spPr bwMode="auto">
          <a:xfrm>
            <a:off x="5038312" y="1044768"/>
            <a:ext cx="3871546" cy="5014428"/>
          </a:xfrm>
          <a:prstGeom prst="rect">
            <a:avLst/>
          </a:prstGeom>
          <a:noFill/>
          <a:effectLst>
            <a:softEdge rad="127000"/>
          </a:effectLst>
          <a:scene3d>
            <a:camera prst="orthographicFront"/>
            <a:lightRig rig="threePt" dir="t"/>
          </a:scene3d>
          <a:sp3d>
            <a:bevelT w="101600" prst="riblet"/>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40080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C:\Users\Пахомова\Desktop\okhrana-truda.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70584" y="116632"/>
            <a:ext cx="5101952" cy="3624729"/>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143723" y="2967335"/>
            <a:ext cx="8854283" cy="101566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123" name="Picture 3" descr="C:\Users\Пахомова\Desktop\slide_2.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b="42640"/>
          <a:stretch/>
        </p:blipFill>
        <p:spPr bwMode="auto">
          <a:xfrm>
            <a:off x="971600" y="3579876"/>
            <a:ext cx="7620000" cy="3278124"/>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49425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pattFill prst="ltDnDiag">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4" name="Прямоугольник 3"/>
          <p:cNvSpPr/>
          <p:nvPr/>
        </p:nvSpPr>
        <p:spPr>
          <a:xfrm>
            <a:off x="467544" y="188640"/>
            <a:ext cx="8352928" cy="1261884"/>
          </a:xfrm>
          <a:prstGeom prst="rect">
            <a:avLst/>
          </a:prstGeom>
        </p:spPr>
        <p:txBody>
          <a:bodyPr wrap="square">
            <a:spAutoFit/>
          </a:bodyPr>
          <a:lstStyle/>
          <a:p>
            <a:pPr lvl="0" algn="just"/>
            <a:r>
              <a:rPr lang="ru-RU" sz="1900" b="1" dirty="0">
                <a:latin typeface="Times New Roman"/>
                <a:ea typeface="Times New Roman"/>
              </a:rPr>
              <a:t>За </a:t>
            </a:r>
            <a:r>
              <a:rPr lang="ru-RU" sz="1900" b="1" dirty="0" smtClean="0">
                <a:latin typeface="Times New Roman"/>
                <a:ea typeface="Times New Roman"/>
              </a:rPr>
              <a:t>9 месяцев 2018 </a:t>
            </a:r>
            <a:r>
              <a:rPr lang="ru-RU" sz="1900" b="1" dirty="0">
                <a:latin typeface="Times New Roman"/>
                <a:ea typeface="Times New Roman"/>
              </a:rPr>
              <a:t>года Государственной инспекцией труда в Чукотском автономном округе в порядке реализации представленных полномочий в отношении юридических лиц и индивидуальных предпринимателей было проведено проверок:</a:t>
            </a:r>
            <a:endParaRPr lang="ru-RU" sz="1900" b="1" dirty="0">
              <a:latin typeface="Trebuchet MS"/>
            </a:endParaRPr>
          </a:p>
        </p:txBody>
      </p:sp>
      <p:graphicFrame>
        <p:nvGraphicFramePr>
          <p:cNvPr id="5" name="Схема 4"/>
          <p:cNvGraphicFramePr/>
          <p:nvPr>
            <p:extLst>
              <p:ext uri="{D42A27DB-BD31-4B8C-83A1-F6EECF244321}">
                <p14:modId xmlns:p14="http://schemas.microsoft.com/office/powerpoint/2010/main" xmlns="" val="1784073449"/>
              </p:ext>
            </p:extLst>
          </p:nvPr>
        </p:nvGraphicFramePr>
        <p:xfrm>
          <a:off x="755576" y="1628800"/>
          <a:ext cx="784887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91879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pattFill prst="lgConfetti">
          <a:fgClr>
            <a:schemeClr val="accent4">
              <a:lumMod val="20000"/>
              <a:lumOff val="80000"/>
            </a:schemeClr>
          </a:fgClr>
          <a:bgClr>
            <a:schemeClr val="accent1"/>
          </a:bgClr>
        </a:pattFill>
        <a:effectLst/>
      </p:bgPr>
    </p:bg>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xmlns="" val="1756832755"/>
              </p:ext>
            </p:extLst>
          </p:nvPr>
        </p:nvGraphicFramePr>
        <p:xfrm>
          <a:off x="359532" y="1052736"/>
          <a:ext cx="842493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611560" y="188640"/>
            <a:ext cx="8064896" cy="584775"/>
          </a:xfrm>
          <a:prstGeom prst="rect">
            <a:avLst/>
          </a:prstGeom>
        </p:spPr>
        <p:txBody>
          <a:bodyPr wrap="square">
            <a:spAutoFit/>
          </a:bodyPr>
          <a:lstStyle/>
          <a:p>
            <a:pPr lvl="0" algn="ctr"/>
            <a:r>
              <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rPr>
              <a:t>Основания для проведения проверок:</a:t>
            </a:r>
          </a:p>
        </p:txBody>
      </p:sp>
    </p:spTree>
    <p:extLst>
      <p:ext uri="{BB962C8B-B14F-4D97-AF65-F5344CB8AC3E}">
        <p14:creationId xmlns:p14="http://schemas.microsoft.com/office/powerpoint/2010/main" xmlns="" val="3089255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tx2">
                <a:lumMod val="60000"/>
                <a:lumOff val="40000"/>
              </a:schemeClr>
            </a:gs>
            <a:gs pos="21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 name="Прямоугольник 4"/>
          <p:cNvSpPr/>
          <p:nvPr/>
        </p:nvSpPr>
        <p:spPr>
          <a:xfrm>
            <a:off x="539552" y="243513"/>
            <a:ext cx="8208912" cy="5170646"/>
          </a:xfrm>
          <a:prstGeom prst="rect">
            <a:avLst/>
          </a:prstGeom>
        </p:spPr>
        <p:txBody>
          <a:bodyPr wrap="square">
            <a:spAutoFit/>
          </a:bodyPr>
          <a:lstStyle/>
          <a:p>
            <a:pPr marL="0" marR="0" lvl="0" indent="457200" algn="just" defTabSz="914400" eaLnBrk="1" fontAlgn="auto" latinLnBrk="0" hangingPunct="1">
              <a:lnSpc>
                <a:spcPct val="100000"/>
              </a:lnSpc>
              <a:spcBef>
                <a:spcPts val="0"/>
              </a:spcBef>
              <a:spcAft>
                <a:spcPts val="0"/>
              </a:spcAft>
              <a:buClrTx/>
              <a:buSzTx/>
              <a:buFontTx/>
              <a:buNone/>
              <a:tabLst/>
              <a:defRPr/>
            </a:pPr>
            <a:r>
              <a:rPr kumimoji="0" lang="ru-RU" sz="3000" b="1" i="0" u="none" strike="noStrike" kern="0" cap="none" spc="0" normalizeH="0" baseline="0" noProof="0" dirty="0" smtClean="0">
                <a:ln>
                  <a:noFill/>
                </a:ln>
                <a:effectLst/>
                <a:uLnTx/>
                <a:uFillTx/>
              </a:rPr>
              <a:t>Рост внеплановых проверок связан с повышением активности граждан нашего региона в защите своих трудовых прав, качественным изменением уровня информационной открытости деятельности Государственной инспекции труда в Чукотском автономном округе, которой способствует появление и развитие электронных сервисов, введение новых законодательных и нормативных правовых актов, касающихся трудовых отношений.</a:t>
            </a:r>
            <a:endParaRPr kumimoji="0" lang="ru-RU" sz="3000" b="0" i="0" u="none" strike="noStrike" kern="0" cap="none" spc="0" normalizeH="0" baseline="0" noProof="0" dirty="0" smtClean="0">
              <a:ln>
                <a:noFill/>
              </a:ln>
              <a:effectLst/>
              <a:uLnTx/>
              <a:uFillTx/>
            </a:endParaRPr>
          </a:p>
        </p:txBody>
      </p:sp>
    </p:spTree>
    <p:extLst>
      <p:ext uri="{BB962C8B-B14F-4D97-AF65-F5344CB8AC3E}">
        <p14:creationId xmlns:p14="http://schemas.microsoft.com/office/powerpoint/2010/main" xmlns="" val="3680465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251520" y="836712"/>
            <a:ext cx="8280920" cy="1569660"/>
          </a:xfrm>
          <a:prstGeom prst="rect">
            <a:avLst/>
          </a:prstGeom>
        </p:spPr>
        <p:txBody>
          <a:bodyPr wrap="square">
            <a:spAutoFit/>
          </a:bodyPr>
          <a:lstStyle/>
          <a:p>
            <a:pPr lvl="0" indent="457200" algn="just"/>
            <a:r>
              <a:rPr lang="ru-RU" sz="2400" b="1" dirty="0" smtClean="0">
                <a:latin typeface="Calibri" panose="020F0502020204030204" pitchFamily="34" charset="0"/>
                <a:cs typeface="Calibri" panose="020F0502020204030204" pitchFamily="34" charset="0"/>
              </a:rPr>
              <a:t>За 9 месяцев 2018 года при </a:t>
            </a:r>
            <a:r>
              <a:rPr lang="ru-RU" sz="2400" b="1" dirty="0">
                <a:latin typeface="Calibri" panose="020F0502020204030204" pitchFamily="34" charset="0"/>
                <a:cs typeface="Calibri" panose="020F0502020204030204" pitchFamily="34" charset="0"/>
              </a:rPr>
              <a:t>проведении проверок </a:t>
            </a:r>
            <a:r>
              <a:rPr lang="ru-RU" sz="2400" b="1" dirty="0" smtClean="0">
                <a:latin typeface="Calibri" panose="020F0502020204030204" pitchFamily="34" charset="0"/>
                <a:cs typeface="Calibri" panose="020F0502020204030204" pitchFamily="34" charset="0"/>
              </a:rPr>
              <a:t>инспекторами </a:t>
            </a:r>
            <a:r>
              <a:rPr lang="ru-RU" sz="2400" b="1" dirty="0">
                <a:latin typeface="Calibri" panose="020F0502020204030204" pitchFamily="34" charset="0"/>
                <a:cs typeface="Calibri" panose="020F0502020204030204" pitchFamily="34" charset="0"/>
              </a:rPr>
              <a:t>Государственной инспекции труда в Чукотском автономном округе выявлено </a:t>
            </a:r>
            <a:r>
              <a:rPr lang="ru-RU" sz="2400" b="1" dirty="0" smtClean="0">
                <a:latin typeface="Calibri" panose="020F0502020204030204" pitchFamily="34" charset="0"/>
                <a:cs typeface="Calibri" panose="020F0502020204030204" pitchFamily="34" charset="0"/>
              </a:rPr>
              <a:t>489 </a:t>
            </a:r>
            <a:r>
              <a:rPr lang="ru-RU" sz="2400" b="1" dirty="0">
                <a:latin typeface="Calibri" panose="020F0502020204030204" pitchFamily="34" charset="0"/>
                <a:cs typeface="Calibri" panose="020F0502020204030204" pitchFamily="34" charset="0"/>
              </a:rPr>
              <a:t>нарушений трудового законодательства. Из </a:t>
            </a:r>
            <a:r>
              <a:rPr lang="ru-RU" sz="2400" b="1" dirty="0" smtClean="0">
                <a:latin typeface="Calibri" panose="020F0502020204030204" pitchFamily="34" charset="0"/>
                <a:cs typeface="Calibri" panose="020F0502020204030204" pitchFamily="34" charset="0"/>
              </a:rPr>
              <a:t>них по:</a:t>
            </a:r>
            <a:endParaRPr lang="ru-RU" sz="2400" b="1" dirty="0">
              <a:latin typeface="Calibri" panose="020F0502020204030204" pitchFamily="34" charset="0"/>
              <a:cs typeface="Calibri" panose="020F0502020204030204" pitchFamily="34" charset="0"/>
            </a:endParaRPr>
          </a:p>
        </p:txBody>
      </p:sp>
      <p:sp>
        <p:nvSpPr>
          <p:cNvPr id="5" name="Скругленный прямоугольник 4"/>
          <p:cNvSpPr/>
          <p:nvPr/>
        </p:nvSpPr>
        <p:spPr>
          <a:xfrm>
            <a:off x="827584" y="186972"/>
            <a:ext cx="770485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Анализ выявленных нарушений</a:t>
            </a:r>
            <a:endParaRPr lang="ru-RU" sz="3200" dirty="0"/>
          </a:p>
        </p:txBody>
      </p:sp>
      <p:graphicFrame>
        <p:nvGraphicFramePr>
          <p:cNvPr id="6" name="Схема 5"/>
          <p:cNvGraphicFramePr/>
          <p:nvPr>
            <p:extLst>
              <p:ext uri="{D42A27DB-BD31-4B8C-83A1-F6EECF244321}">
                <p14:modId xmlns:p14="http://schemas.microsoft.com/office/powerpoint/2010/main" xmlns="" val="3019902818"/>
              </p:ext>
            </p:extLst>
          </p:nvPr>
        </p:nvGraphicFramePr>
        <p:xfrm>
          <a:off x="335868" y="2462736"/>
          <a:ext cx="855661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690290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Скругленный прямоугольник 3"/>
          <p:cNvSpPr/>
          <p:nvPr/>
        </p:nvSpPr>
        <p:spPr>
          <a:xfrm>
            <a:off x="1115616" y="186972"/>
            <a:ext cx="6984776" cy="100978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Выявленные нарушения по видам экономической деятельности</a:t>
            </a:r>
            <a:endParaRPr lang="ru-RU" sz="3200" dirty="0"/>
          </a:p>
        </p:txBody>
      </p:sp>
      <p:graphicFrame>
        <p:nvGraphicFramePr>
          <p:cNvPr id="5" name="Схема 4"/>
          <p:cNvGraphicFramePr/>
          <p:nvPr>
            <p:extLst>
              <p:ext uri="{D42A27DB-BD31-4B8C-83A1-F6EECF244321}">
                <p14:modId xmlns:p14="http://schemas.microsoft.com/office/powerpoint/2010/main" xmlns="" val="3805118675"/>
              </p:ext>
            </p:extLst>
          </p:nvPr>
        </p:nvGraphicFramePr>
        <p:xfrm>
          <a:off x="467544" y="1397000"/>
          <a:ext cx="8208912" cy="48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87924" y="1628799"/>
            <a:ext cx="495649" cy="461665"/>
          </a:xfrm>
          <a:prstGeom prst="rect">
            <a:avLst/>
          </a:prstGeom>
          <a:noFill/>
        </p:spPr>
        <p:txBody>
          <a:bodyPr wrap="none" rtlCol="0">
            <a:spAutoFit/>
          </a:bodyPr>
          <a:lstStyle/>
          <a:p>
            <a:r>
              <a:rPr lang="ru-RU" sz="2400" b="1" dirty="0" smtClean="0">
                <a:solidFill>
                  <a:srgbClr val="FF0000"/>
                </a:solidFill>
              </a:rPr>
              <a:t>49</a:t>
            </a:r>
            <a:endParaRPr lang="ru-RU" sz="2400" b="1" dirty="0">
              <a:solidFill>
                <a:srgbClr val="FF0000"/>
              </a:solidFill>
            </a:endParaRPr>
          </a:p>
        </p:txBody>
      </p:sp>
      <p:sp>
        <p:nvSpPr>
          <p:cNvPr id="7" name="TextBox 6"/>
          <p:cNvSpPr txBox="1"/>
          <p:nvPr/>
        </p:nvSpPr>
        <p:spPr>
          <a:xfrm>
            <a:off x="1084371" y="2308229"/>
            <a:ext cx="495649" cy="461665"/>
          </a:xfrm>
          <a:prstGeom prst="rect">
            <a:avLst/>
          </a:prstGeom>
          <a:noFill/>
        </p:spPr>
        <p:txBody>
          <a:bodyPr wrap="none" rtlCol="0">
            <a:spAutoFit/>
          </a:bodyPr>
          <a:lstStyle/>
          <a:p>
            <a:r>
              <a:rPr lang="ru-RU" sz="2400" b="1" dirty="0" smtClean="0">
                <a:solidFill>
                  <a:srgbClr val="FF0000"/>
                </a:solidFill>
              </a:rPr>
              <a:t>47</a:t>
            </a:r>
            <a:endParaRPr lang="ru-RU" sz="2400" b="1" dirty="0">
              <a:solidFill>
                <a:srgbClr val="FF0000"/>
              </a:solidFill>
            </a:endParaRPr>
          </a:p>
        </p:txBody>
      </p:sp>
      <p:sp>
        <p:nvSpPr>
          <p:cNvPr id="8" name="TextBox 7"/>
          <p:cNvSpPr txBox="1"/>
          <p:nvPr/>
        </p:nvSpPr>
        <p:spPr>
          <a:xfrm>
            <a:off x="1332195" y="2950077"/>
            <a:ext cx="495649" cy="461665"/>
          </a:xfrm>
          <a:prstGeom prst="rect">
            <a:avLst/>
          </a:prstGeom>
          <a:noFill/>
        </p:spPr>
        <p:txBody>
          <a:bodyPr wrap="none" rtlCol="0">
            <a:spAutoFit/>
          </a:bodyPr>
          <a:lstStyle/>
          <a:p>
            <a:r>
              <a:rPr lang="ru-RU" sz="2400" b="1" dirty="0" smtClean="0">
                <a:solidFill>
                  <a:srgbClr val="FF0000"/>
                </a:solidFill>
              </a:rPr>
              <a:t>45</a:t>
            </a:r>
            <a:endParaRPr lang="ru-RU" sz="2400" b="1" dirty="0">
              <a:solidFill>
                <a:srgbClr val="FF0000"/>
              </a:solidFill>
            </a:endParaRPr>
          </a:p>
        </p:txBody>
      </p:sp>
      <p:sp>
        <p:nvSpPr>
          <p:cNvPr id="9" name="TextBox 8"/>
          <p:cNvSpPr txBox="1"/>
          <p:nvPr/>
        </p:nvSpPr>
        <p:spPr>
          <a:xfrm>
            <a:off x="1388463" y="3573016"/>
            <a:ext cx="495649" cy="461665"/>
          </a:xfrm>
          <a:prstGeom prst="rect">
            <a:avLst/>
          </a:prstGeom>
          <a:noFill/>
        </p:spPr>
        <p:txBody>
          <a:bodyPr wrap="none" rtlCol="0">
            <a:spAutoFit/>
          </a:bodyPr>
          <a:lstStyle/>
          <a:p>
            <a:r>
              <a:rPr lang="ru-RU" sz="2400" b="1" dirty="0" smtClean="0">
                <a:solidFill>
                  <a:srgbClr val="FF0000"/>
                </a:solidFill>
              </a:rPr>
              <a:t>43</a:t>
            </a:r>
            <a:endParaRPr lang="ru-RU" sz="2400" b="1" dirty="0">
              <a:solidFill>
                <a:srgbClr val="FF0000"/>
              </a:solidFill>
            </a:endParaRPr>
          </a:p>
        </p:txBody>
      </p:sp>
      <p:sp>
        <p:nvSpPr>
          <p:cNvPr id="10" name="TextBox 9"/>
          <p:cNvSpPr txBox="1"/>
          <p:nvPr/>
        </p:nvSpPr>
        <p:spPr>
          <a:xfrm>
            <a:off x="1306547" y="4221088"/>
            <a:ext cx="495649" cy="461665"/>
          </a:xfrm>
          <a:prstGeom prst="rect">
            <a:avLst/>
          </a:prstGeom>
          <a:noFill/>
        </p:spPr>
        <p:txBody>
          <a:bodyPr wrap="none" rtlCol="0">
            <a:spAutoFit/>
          </a:bodyPr>
          <a:lstStyle/>
          <a:p>
            <a:r>
              <a:rPr lang="ru-RU" sz="2400" b="1" dirty="0" smtClean="0">
                <a:solidFill>
                  <a:srgbClr val="FF0000"/>
                </a:solidFill>
              </a:rPr>
              <a:t>35</a:t>
            </a:r>
            <a:endParaRPr lang="ru-RU" sz="2400" b="1" dirty="0">
              <a:solidFill>
                <a:srgbClr val="FF0000"/>
              </a:solidFill>
            </a:endParaRPr>
          </a:p>
        </p:txBody>
      </p:sp>
      <p:sp>
        <p:nvSpPr>
          <p:cNvPr id="11" name="TextBox 10"/>
          <p:cNvSpPr txBox="1"/>
          <p:nvPr/>
        </p:nvSpPr>
        <p:spPr>
          <a:xfrm>
            <a:off x="1089839" y="4941168"/>
            <a:ext cx="495649" cy="461665"/>
          </a:xfrm>
          <a:prstGeom prst="rect">
            <a:avLst/>
          </a:prstGeom>
          <a:noFill/>
        </p:spPr>
        <p:txBody>
          <a:bodyPr wrap="none" rtlCol="0">
            <a:spAutoFit/>
          </a:bodyPr>
          <a:lstStyle/>
          <a:p>
            <a:r>
              <a:rPr lang="ru-RU" sz="2400" b="1" dirty="0" smtClean="0">
                <a:solidFill>
                  <a:srgbClr val="FF0000"/>
                </a:solidFill>
              </a:rPr>
              <a:t>17</a:t>
            </a:r>
            <a:endParaRPr lang="ru-RU" sz="2400" b="1" dirty="0">
              <a:solidFill>
                <a:srgbClr val="FF0000"/>
              </a:solidFill>
            </a:endParaRPr>
          </a:p>
        </p:txBody>
      </p:sp>
      <p:sp>
        <p:nvSpPr>
          <p:cNvPr id="12" name="TextBox 11"/>
          <p:cNvSpPr txBox="1"/>
          <p:nvPr/>
        </p:nvSpPr>
        <p:spPr>
          <a:xfrm>
            <a:off x="679458" y="5517232"/>
            <a:ext cx="495649" cy="461665"/>
          </a:xfrm>
          <a:prstGeom prst="rect">
            <a:avLst/>
          </a:prstGeom>
          <a:noFill/>
        </p:spPr>
        <p:txBody>
          <a:bodyPr wrap="none" rtlCol="0">
            <a:spAutoFit/>
          </a:bodyPr>
          <a:lstStyle/>
          <a:p>
            <a:r>
              <a:rPr lang="ru-RU" sz="2400" b="1" dirty="0" smtClean="0">
                <a:solidFill>
                  <a:srgbClr val="FF0000"/>
                </a:solidFill>
              </a:rPr>
              <a:t>15</a:t>
            </a:r>
            <a:endParaRPr lang="ru-RU" sz="2400" b="1" dirty="0">
              <a:solidFill>
                <a:srgbClr val="FF0000"/>
              </a:solidFill>
            </a:endParaRPr>
          </a:p>
        </p:txBody>
      </p:sp>
    </p:spTree>
    <p:extLst>
      <p:ext uri="{BB962C8B-B14F-4D97-AF65-F5344CB8AC3E}">
        <p14:creationId xmlns:p14="http://schemas.microsoft.com/office/powerpoint/2010/main" xmlns="" val="3549939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1115616" y="186972"/>
            <a:ext cx="6984776" cy="100978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Выявлено нарушений по вопросам (из общего количества):</a:t>
            </a:r>
            <a:endParaRPr lang="ru-RU" sz="3200" dirty="0"/>
          </a:p>
        </p:txBody>
      </p:sp>
      <p:graphicFrame>
        <p:nvGraphicFramePr>
          <p:cNvPr id="5" name="Схема 4"/>
          <p:cNvGraphicFramePr/>
          <p:nvPr>
            <p:extLst>
              <p:ext uri="{D42A27DB-BD31-4B8C-83A1-F6EECF244321}">
                <p14:modId xmlns:p14="http://schemas.microsoft.com/office/powerpoint/2010/main" xmlns="" val="2502938620"/>
              </p:ext>
            </p:extLst>
          </p:nvPr>
        </p:nvGraphicFramePr>
        <p:xfrm>
          <a:off x="0" y="1397000"/>
          <a:ext cx="9144000"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012874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tx2">
                <a:lumMod val="60000"/>
                <a:lumOff val="40000"/>
              </a:schemeClr>
            </a:gs>
            <a:gs pos="3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Прямоугольник 3"/>
          <p:cNvSpPr/>
          <p:nvPr/>
        </p:nvSpPr>
        <p:spPr>
          <a:xfrm>
            <a:off x="323528" y="1052736"/>
            <a:ext cx="8424936" cy="707886"/>
          </a:xfrm>
          <a:prstGeom prst="rect">
            <a:avLst/>
          </a:prstGeom>
        </p:spPr>
        <p:txBody>
          <a:bodyPr wrap="square">
            <a:spAutoFit/>
          </a:bodyPr>
          <a:lstStyle/>
          <a:p>
            <a:pPr lvl="0" indent="450215" algn="just"/>
            <a:r>
              <a:rPr lang="ru-RU" sz="2000" b="1" dirty="0">
                <a:latin typeface="Verdana" panose="020B0604030504040204" pitchFamily="34" charset="0"/>
                <a:ea typeface="Verdana" panose="020B0604030504040204" pitchFamily="34" charset="0"/>
                <a:cs typeface="Verdana" panose="020B0604030504040204" pitchFamily="34" charset="0"/>
              </a:rPr>
              <a:t>В сфере оплаты труда надзорные мероприятия направлены на выявление следующих нарушений:</a:t>
            </a:r>
          </a:p>
        </p:txBody>
      </p:sp>
      <p:sp>
        <p:nvSpPr>
          <p:cNvPr id="5" name="Скругленный прямоугольник 4"/>
          <p:cNvSpPr/>
          <p:nvPr/>
        </p:nvSpPr>
        <p:spPr>
          <a:xfrm>
            <a:off x="2537520" y="186972"/>
            <a:ext cx="4320480"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Оплата труда</a:t>
            </a:r>
            <a:endParaRPr lang="ru-RU" sz="3200" dirty="0"/>
          </a:p>
        </p:txBody>
      </p:sp>
      <p:graphicFrame>
        <p:nvGraphicFramePr>
          <p:cNvPr id="8" name="Схема 7"/>
          <p:cNvGraphicFramePr/>
          <p:nvPr>
            <p:extLst>
              <p:ext uri="{D42A27DB-BD31-4B8C-83A1-F6EECF244321}">
                <p14:modId xmlns:p14="http://schemas.microsoft.com/office/powerpoint/2010/main" xmlns="" val="1837907674"/>
              </p:ext>
            </p:extLst>
          </p:nvPr>
        </p:nvGraphicFramePr>
        <p:xfrm>
          <a:off x="395536" y="1760622"/>
          <a:ext cx="8280920" cy="490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51493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611560" y="186972"/>
            <a:ext cx="8208912" cy="100978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Минимальный размер оплаты труда (МРОТ)</a:t>
            </a:r>
            <a:endParaRPr lang="ru-RU"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Прямоугольник 4"/>
          <p:cNvSpPr/>
          <p:nvPr/>
        </p:nvSpPr>
        <p:spPr>
          <a:xfrm>
            <a:off x="251520" y="1484784"/>
            <a:ext cx="8640960" cy="4832092"/>
          </a:xfrm>
          <a:prstGeom prst="rect">
            <a:avLst/>
          </a:prstGeom>
        </p:spPr>
        <p:txBody>
          <a:bodyPr wrap="square">
            <a:spAutoFit/>
          </a:bodyPr>
          <a:lstStyle/>
          <a:p>
            <a:pPr indent="450215" algn="just">
              <a:spcAft>
                <a:spcPts val="0"/>
              </a:spcAft>
            </a:pPr>
            <a:r>
              <a:rPr lang="ru-RU" sz="2200" b="1" dirty="0" smtClean="0">
                <a:effectLst/>
                <a:latin typeface="Times New Roman"/>
                <a:ea typeface="Times New Roman"/>
                <a:cs typeface="Times New Roman"/>
              </a:rPr>
              <a:t>С 1 мая 2018 года минимальный размер оплаты труда в Российской Федерации составляет 11 163 рубля. Следует отметить, что Инспекцией на постоянной основе по информации Фонда социального страхования по Чукотскому АО проводятся проверки хозяйствующих субъектов, выплачивающих зарплату ниже прожиточного минимума. Указанное нарушение может привести к нарушению статьи 133 «Установление минимального размера оплаты труда» Трудового кодекса РФ, в части  выплаты заработной платы ниже минимального размера оплаты труда.</a:t>
            </a:r>
            <a:endParaRPr lang="ru-RU" sz="2200" b="1" dirty="0">
              <a:ea typeface="Times New Roman"/>
              <a:cs typeface="Times New Roman"/>
            </a:endParaRPr>
          </a:p>
          <a:p>
            <a:pPr indent="450215" algn="just">
              <a:spcAft>
                <a:spcPts val="0"/>
              </a:spcAft>
            </a:pPr>
            <a:r>
              <a:rPr lang="ru-RU" sz="2200" b="1" dirty="0" smtClean="0">
                <a:effectLst/>
                <a:latin typeface="Times New Roman"/>
                <a:ea typeface="Times New Roman"/>
                <a:cs typeface="Times New Roman"/>
              </a:rPr>
              <a:t>За указанный период выявлен единичный случай выплаты работодателем, отнесенным к категории малый бизнес, факта выплаты зарплаты ниже МРОТ на сумму 2,4 тыс. руб. Работодателю было выдано предписание, по исполнению которого выявленное нарушение было устранено.</a:t>
            </a:r>
            <a:endParaRPr lang="ru-RU" sz="2200" b="1" dirty="0">
              <a:ea typeface="Times New Roman"/>
              <a:cs typeface="Times New Roman"/>
            </a:endParaRPr>
          </a:p>
        </p:txBody>
      </p:sp>
    </p:spTree>
    <p:extLst>
      <p:ext uri="{BB962C8B-B14F-4D97-AF65-F5344CB8AC3E}">
        <p14:creationId xmlns:p14="http://schemas.microsoft.com/office/powerpoint/2010/main" xmlns="" val="2433394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774</TotalTime>
  <Words>1082</Words>
  <Application>Microsoft Office PowerPoint</Application>
  <PresentationFormat>Экран (4:3)</PresentationFormat>
  <Paragraphs>102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Кнопка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Пахомова</dc:creator>
  <cp:lastModifiedBy>Руководитель</cp:lastModifiedBy>
  <cp:revision>58</cp:revision>
  <dcterms:created xsi:type="dcterms:W3CDTF">2018-07-07T00:26:28Z</dcterms:created>
  <dcterms:modified xsi:type="dcterms:W3CDTF">2018-10-29T00:51:08Z</dcterms:modified>
</cp:coreProperties>
</file>